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2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417447871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As inspiration for our new interface designs, we looked at IFTTT, a web service with a simple “if-this-then-that” model.</a:t>
            </a:r>
          </a:p>
        </p:txBody>
      </p:sp>
    </p:spTree>
    <p:extLst>
      <p:ext uri="{BB962C8B-B14F-4D97-AF65-F5344CB8AC3E}">
        <p14:creationId xmlns:p14="http://schemas.microsoft.com/office/powerpoint/2010/main" val="2370321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differences between channels are not immediately obvious from the search screen. In this case, “Email” is an interface for sending and receiving emails to and from IFTTT, while Gmail interacts with an inbox which must be connected to a user’s account. There’s no way to tell the difference between these channels until you select one.</a:t>
            </a:r>
          </a:p>
        </p:txBody>
      </p:sp>
    </p:spTree>
    <p:extLst>
      <p:ext uri="{BB962C8B-B14F-4D97-AF65-F5344CB8AC3E}">
        <p14:creationId xmlns:p14="http://schemas.microsoft.com/office/powerpoint/2010/main" val="18705299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There is a lot of variation in the number of triggers and actions available to each channel. Some channels don’t even have triggers, or don’t have any actions.</a:t>
            </a:r>
          </a:p>
        </p:txBody>
      </p:sp>
    </p:spTree>
    <p:extLst>
      <p:ext uri="{BB962C8B-B14F-4D97-AF65-F5344CB8AC3E}">
        <p14:creationId xmlns:p14="http://schemas.microsoft.com/office/powerpoint/2010/main" val="33053930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This is where the ingredients come into play. They serve no purpose in most recipes besides customizing messages. For example, triggers from the weather channel offer thumbnail images indicating the current weather conditions.</a:t>
            </a:r>
          </a:p>
        </p:txBody>
      </p:sp>
    </p:spTree>
    <p:extLst>
      <p:ext uri="{BB962C8B-B14F-4D97-AF65-F5344CB8AC3E}">
        <p14:creationId xmlns:p14="http://schemas.microsoft.com/office/powerpoint/2010/main" val="10596630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Most of the time, recipes are displayed as the two channel icons with the title underneath. The title is the only indicator of what the purpose of the recipe is, so it’s important to write a good one.</a:t>
            </a:r>
          </a:p>
        </p:txBody>
      </p:sp>
    </p:spTree>
    <p:extLst>
      <p:ext uri="{BB962C8B-B14F-4D97-AF65-F5344CB8AC3E}">
        <p14:creationId xmlns:p14="http://schemas.microsoft.com/office/powerpoint/2010/main" val="38174554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9" name="Shape 14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IFTTT is trying to build a community through their public recipe browser. Most of the popular recipes are made by users, but some are sneaky advertisements for the partner services.</a:t>
            </a:r>
          </a:p>
        </p:txBody>
      </p:sp>
    </p:spTree>
    <p:extLst>
      <p:ext uri="{BB962C8B-B14F-4D97-AF65-F5344CB8AC3E}">
        <p14:creationId xmlns:p14="http://schemas.microsoft.com/office/powerpoint/2010/main" val="3248898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8" name="Shape 1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site’s imagery is simple and colorful – this makes it approachable, but at the cost of some informativity. </a:t>
            </a:r>
          </a:p>
        </p:txBody>
      </p:sp>
    </p:spTree>
    <p:extLst>
      <p:ext uri="{BB962C8B-B14F-4D97-AF65-F5344CB8AC3E}">
        <p14:creationId xmlns:p14="http://schemas.microsoft.com/office/powerpoint/2010/main" val="9117159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Here are some of the lessons we took away from IFTTT: A simple, approachable interface is good to have. We also want to be able to run many different “recipes” at the same time. Triggers and actions, while both events, should be treated differently. And a comprehensive tutorial would be a good idea, as long as you can turn it off eventually.</a:t>
            </a:r>
          </a:p>
        </p:txBody>
      </p:sp>
    </p:spTree>
    <p:extLst>
      <p:ext uri="{BB962C8B-B14F-4D97-AF65-F5344CB8AC3E}">
        <p14:creationId xmlns:p14="http://schemas.microsoft.com/office/powerpoint/2010/main" val="40963584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1" name="Shape 1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On the other hand, IFTTT does </a:t>
            </a:r>
            <a:r>
              <a:rPr lang="en">
                <a:solidFill>
                  <a:schemeClr val="dk1"/>
                </a:solidFill>
              </a:rPr>
              <a:t>a lot of things that </a:t>
            </a:r>
            <a:r>
              <a:rPr lang="en"/>
              <a:t>won’t work for us. It would be better to have descriptive icons for each component rather than relying on titles. We’ll also want to be able to select triggers and actions at the same time instead of in sequence. We can try to avoid IFTTT’s long polling periods by being smart about network traffic. We also probably want to be able to link entire control flow sequences to single triggers.</a:t>
            </a:r>
          </a:p>
        </p:txBody>
      </p:sp>
    </p:spTree>
    <p:extLst>
      <p:ext uri="{BB962C8B-B14F-4D97-AF65-F5344CB8AC3E}">
        <p14:creationId xmlns:p14="http://schemas.microsoft.com/office/powerpoint/2010/main" val="2134459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IFTTT isn’t very flexible since there is no way to make more complex triggers. Users cannot make compound triggers using multiple services at a time, or to do mathematical operations to set dynamic trigger conditions. The tablet-centric design isn’t something we want to emulate either. We also need a good menu system instead of relying on a search bar, and we’ll want to enable our users to make informed choices of which components to add, through tutorials and documentation.</a:t>
            </a:r>
          </a:p>
        </p:txBody>
      </p:sp>
    </p:spTree>
    <p:extLst>
      <p:ext uri="{BB962C8B-B14F-4D97-AF65-F5344CB8AC3E}">
        <p14:creationId xmlns:p14="http://schemas.microsoft.com/office/powerpoint/2010/main" val="16361536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Shape 1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Thank you, I hope this is useful.</a:t>
            </a:r>
          </a:p>
        </p:txBody>
      </p:sp>
    </p:spTree>
    <p:extLst>
      <p:ext uri="{BB962C8B-B14F-4D97-AF65-F5344CB8AC3E}">
        <p14:creationId xmlns:p14="http://schemas.microsoft.com/office/powerpoint/2010/main" val="1210685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IFTTT links together third party web services to automate certain tasks. For example, IFTTT can send you an email when your phone battery is low, or turn your smart lights on when your phone’s GPS location is your home.</a:t>
            </a:r>
          </a:p>
        </p:txBody>
      </p:sp>
    </p:spTree>
    <p:extLst>
      <p:ext uri="{BB962C8B-B14F-4D97-AF65-F5344CB8AC3E}">
        <p14:creationId xmlns:p14="http://schemas.microsoft.com/office/powerpoint/2010/main" val="834543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IFTTT employs a cooking metaphor. “Recipes” link together a trigger and an action, each belonging to a “channel,” a distinct web service that has partnered with IFTTT. In addition to the trigger, some extra data, called “ingredients,”are sent to the action channel.</a:t>
            </a:r>
          </a:p>
        </p:txBody>
      </p:sp>
    </p:spTree>
    <p:extLst>
      <p:ext uri="{BB962C8B-B14F-4D97-AF65-F5344CB8AC3E}">
        <p14:creationId xmlns:p14="http://schemas.microsoft.com/office/powerpoint/2010/main" val="2553790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Here is the structure of a recipe. Note that the trigger and action may belong to the same channel.</a:t>
            </a:r>
          </a:p>
        </p:txBody>
      </p:sp>
    </p:spTree>
    <p:extLst>
      <p:ext uri="{BB962C8B-B14F-4D97-AF65-F5344CB8AC3E}">
        <p14:creationId xmlns:p14="http://schemas.microsoft.com/office/powerpoint/2010/main" val="1681543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All of the recipes are laid out in a simple “IF X THEN Y” structure.</a:t>
            </a:r>
            <a:r>
              <a:rPr lang="en">
                <a:solidFill>
                  <a:schemeClr val="dk1"/>
                </a:solidFill>
              </a:rPr>
              <a:t> IFTTT itself serves as a middleman, polling the trigger channels at regular intervals. In this case, the Weather channel tells IFTTT that it’s raining, so IFTTT sends an email.</a:t>
            </a:r>
          </a:p>
        </p:txBody>
      </p:sp>
    </p:spTree>
    <p:extLst>
      <p:ext uri="{BB962C8B-B14F-4D97-AF65-F5344CB8AC3E}">
        <p14:creationId xmlns:p14="http://schemas.microsoft.com/office/powerpoint/2010/main" val="7332068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There are 7 steps to creating a recipe. The site walks you through the process whether it is your first time or not. Since the site design appears to be oriented towards tablet-users, each step occupies its own page with a half-second scrolling animation between screens. The next few slides will walk you through that process.</a:t>
            </a:r>
          </a:p>
        </p:txBody>
      </p:sp>
    </p:spTree>
    <p:extLst>
      <p:ext uri="{BB962C8B-B14F-4D97-AF65-F5344CB8AC3E}">
        <p14:creationId xmlns:p14="http://schemas.microsoft.com/office/powerpoint/2010/main" val="31046405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interface for selecting channels is very limited–you can only search by title, and you cannot save your favorite channels or search for triggers directly. Before using a channel, you often have to connect it to an existing third-party account. You only ever have to do this once, since the system keeps track of all of your connected accounts.</a:t>
            </a:r>
          </a:p>
        </p:txBody>
      </p:sp>
    </p:spTree>
    <p:extLst>
      <p:ext uri="{BB962C8B-B14F-4D97-AF65-F5344CB8AC3E}">
        <p14:creationId xmlns:p14="http://schemas.microsoft.com/office/powerpoint/2010/main" val="32641517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triggers are listed in a grid layout. The weather channel has 11 or 12 triggers available, all of which activate at different times and under different sorts of conditions. Timing, however, is not very precise, since IFTTT only polls the weather service about every 15 minutes.</a:t>
            </a:r>
          </a:p>
        </p:txBody>
      </p:sp>
    </p:spTree>
    <p:extLst>
      <p:ext uri="{BB962C8B-B14F-4D97-AF65-F5344CB8AC3E}">
        <p14:creationId xmlns:p14="http://schemas.microsoft.com/office/powerpoint/2010/main" val="26548275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Some triggers offer more options, such as a specific temperature or price threshold to watch for. However, there’s no way to include more detail than what is explicitly listed.</a:t>
            </a:r>
          </a:p>
        </p:txBody>
      </p:sp>
    </p:spTree>
    <p:extLst>
      <p:ext uri="{BB962C8B-B14F-4D97-AF65-F5344CB8AC3E}">
        <p14:creationId xmlns:p14="http://schemas.microsoft.com/office/powerpoint/2010/main" val="23668972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p3"/><Relationship Id="rId1" Type="http://schemas.microsoft.com/office/2007/relationships/media" Target="../media/media15.mp3"/><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a:spcBef>
                <a:spcPts val="0"/>
              </a:spcBef>
              <a:buNone/>
            </a:pPr>
            <a:r>
              <a:rPr lang="en"/>
              <a:t>IFTTT.com Overview &amp; Design Analysis</a:t>
            </a:r>
          </a:p>
        </p:txBody>
      </p:sp>
      <p:sp>
        <p:nvSpPr>
          <p:cNvPr id="55" name="Shape 55"/>
          <p:cNvSpPr txBox="1">
            <a:spLocks noGrp="1"/>
          </p:cNvSpPr>
          <p:nvPr>
            <p:ph type="subTitle" idx="1"/>
          </p:nvPr>
        </p:nvSpPr>
        <p:spPr>
          <a:xfrm>
            <a:off x="311700" y="2873375"/>
            <a:ext cx="8520600" cy="792600"/>
          </a:xfrm>
          <a:prstGeom prst="rect">
            <a:avLst/>
          </a:prstGeom>
        </p:spPr>
        <p:txBody>
          <a:bodyPr lIns="91425" tIns="91425" rIns="91425" bIns="91425" anchor="t" anchorCtr="0">
            <a:noAutofit/>
          </a:bodyPr>
          <a:lstStyle/>
          <a:p>
            <a:pPr lvl="0">
              <a:spcBef>
                <a:spcPts val="0"/>
              </a:spcBef>
              <a:buNone/>
            </a:pPr>
            <a:r>
              <a:rPr lang="en">
                <a:solidFill>
                  <a:schemeClr val="dk1"/>
                </a:solidFill>
              </a:rPr>
              <a:t>Summer 2016</a:t>
            </a:r>
          </a:p>
          <a:p>
            <a:pPr lvl="0">
              <a:spcBef>
                <a:spcPts val="0"/>
              </a:spcBef>
              <a:buNone/>
            </a:pPr>
            <a:r>
              <a:rPr lang="en"/>
              <a:t>Caleb Lucas-Foley</a:t>
            </a:r>
          </a:p>
          <a:p>
            <a:pPr lvl="0">
              <a:spcBef>
                <a:spcPts val="0"/>
              </a:spcBef>
              <a:buNone/>
            </a:pPr>
            <a:r>
              <a:rPr lang="en"/>
              <a:t>Benjamin Zackin</a:t>
            </a:r>
          </a:p>
        </p:txBody>
      </p:sp>
      <p:pic>
        <p:nvPicPr>
          <p:cNvPr id="2" name="IFTTT 1 Intr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11700" y="1349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928"/>
    </mc:Choice>
    <mc:Fallback>
      <p:transition spd="slow" advTm="9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1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9928" objId="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Shape 123"/>
          <p:cNvPicPr preferRelativeResize="0"/>
          <p:nvPr/>
        </p:nvPicPr>
        <p:blipFill>
          <a:blip r:embed="rId5">
            <a:alphaModFix/>
          </a:blip>
          <a:stretch>
            <a:fillRect/>
          </a:stretch>
        </p:blipFill>
        <p:spPr>
          <a:xfrm>
            <a:off x="0" y="1255"/>
            <a:ext cx="9144000" cy="5140990"/>
          </a:xfrm>
          <a:prstGeom prst="rect">
            <a:avLst/>
          </a:prstGeom>
          <a:noFill/>
          <a:ln>
            <a:noFill/>
          </a:ln>
        </p:spPr>
      </p:pic>
      <p:sp>
        <p:nvSpPr>
          <p:cNvPr id="124" name="Shape 124"/>
          <p:cNvSpPr txBox="1"/>
          <p:nvPr/>
        </p:nvSpPr>
        <p:spPr>
          <a:xfrm>
            <a:off x="4278250" y="1719425"/>
            <a:ext cx="4266300" cy="2907300"/>
          </a:xfrm>
          <a:prstGeom prst="rect">
            <a:avLst/>
          </a:prstGeom>
          <a:noFill/>
          <a:ln>
            <a:noFill/>
          </a:ln>
        </p:spPr>
        <p:txBody>
          <a:bodyPr lIns="91425" tIns="91425" rIns="91425" bIns="91425" anchor="t" anchorCtr="0">
            <a:noAutofit/>
          </a:bodyPr>
          <a:lstStyle/>
          <a:p>
            <a:pPr marL="457200" lvl="0" indent="-228600" rtl="0">
              <a:spcBef>
                <a:spcPts val="0"/>
              </a:spcBef>
              <a:spcAft>
                <a:spcPts val="1000"/>
              </a:spcAft>
              <a:buChar char="●"/>
            </a:pPr>
            <a:r>
              <a:rPr lang="en"/>
              <a:t>Once again, the search is really awful.</a:t>
            </a:r>
          </a:p>
          <a:p>
            <a:pPr marL="457200" lvl="0" indent="-228600" rtl="0">
              <a:spcBef>
                <a:spcPts val="0"/>
              </a:spcBef>
              <a:spcAft>
                <a:spcPts val="1000"/>
              </a:spcAft>
              <a:buChar char="●"/>
            </a:pPr>
            <a:r>
              <a:rPr lang="en"/>
              <a:t>Note that some channels only have triggers or only have actions; they just don’t show up in the search.</a:t>
            </a:r>
          </a:p>
          <a:p>
            <a:pPr marL="457200" lvl="0" indent="-228600" rtl="0">
              <a:spcBef>
                <a:spcPts val="0"/>
              </a:spcBef>
              <a:spcAft>
                <a:spcPts val="1000"/>
              </a:spcAft>
              <a:buChar char="●"/>
            </a:pPr>
            <a:r>
              <a:rPr lang="en">
                <a:solidFill>
                  <a:schemeClr val="dk1"/>
                </a:solidFill>
              </a:rPr>
              <a:t>There are distinctions that are not obvious from this screen.</a:t>
            </a:r>
          </a:p>
          <a:p>
            <a:pPr marL="914400" lvl="1" indent="-228600" rtl="0">
              <a:spcBef>
                <a:spcPts val="0"/>
              </a:spcBef>
              <a:spcAft>
                <a:spcPts val="1000"/>
              </a:spcAft>
              <a:buClr>
                <a:schemeClr val="dk2"/>
              </a:buClr>
              <a:buChar char="○"/>
            </a:pPr>
            <a:r>
              <a:rPr lang="en">
                <a:solidFill>
                  <a:schemeClr val="dk2"/>
                </a:solidFill>
              </a:rPr>
              <a:t>Example: “Email” and “Email Digest” can send messages, and don’t require a linked account. “Gmail” deals with a user’s inbox, which must be linked. </a:t>
            </a:r>
          </a:p>
        </p:txBody>
      </p:sp>
      <p:sp>
        <p:nvSpPr>
          <p:cNvPr id="125" name="Shape 125"/>
          <p:cNvSpPr/>
          <p:nvPr/>
        </p:nvSpPr>
        <p:spPr>
          <a:xfrm>
            <a:off x="8887525" y="-72700"/>
            <a:ext cx="527100" cy="5379900"/>
          </a:xfrm>
          <a:prstGeom prst="rect">
            <a:avLst/>
          </a:prstGeom>
          <a:solidFill>
            <a:schemeClr val="lt1"/>
          </a:solidFill>
          <a:ln>
            <a:noFill/>
          </a:ln>
        </p:spPr>
        <p:txBody>
          <a:bodyPr lIns="91425" tIns="91425" rIns="91425" bIns="91425" anchor="ctr" anchorCtr="0">
            <a:noAutofit/>
          </a:bodyPr>
          <a:lstStyle/>
          <a:p>
            <a:pPr lvl="0">
              <a:spcBef>
                <a:spcPts val="0"/>
              </a:spcBef>
              <a:buNone/>
            </a:pPr>
            <a:endParaRPr/>
          </a:p>
        </p:txBody>
      </p:sp>
      <p:pic>
        <p:nvPicPr>
          <p:cNvPr id="2" name="IFTTT 10 Step4-ActChannel">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146"/>
    </mc:Choice>
    <mc:Fallback>
      <p:transition spd="slow" advTm="25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7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23845" objId="2"/>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Shape 130"/>
          <p:cNvPicPr preferRelativeResize="0"/>
          <p:nvPr/>
        </p:nvPicPr>
        <p:blipFill>
          <a:blip r:embed="rId5">
            <a:alphaModFix/>
          </a:blip>
          <a:stretch>
            <a:fillRect/>
          </a:stretch>
        </p:blipFill>
        <p:spPr>
          <a:xfrm>
            <a:off x="0" y="1255"/>
            <a:ext cx="9144000" cy="5140990"/>
          </a:xfrm>
          <a:prstGeom prst="rect">
            <a:avLst/>
          </a:prstGeom>
          <a:noFill/>
          <a:ln>
            <a:noFill/>
          </a:ln>
        </p:spPr>
      </p:pic>
      <p:sp>
        <p:nvSpPr>
          <p:cNvPr id="131" name="Shape 131"/>
          <p:cNvSpPr txBox="1"/>
          <p:nvPr/>
        </p:nvSpPr>
        <p:spPr>
          <a:xfrm>
            <a:off x="4097225" y="1547450"/>
            <a:ext cx="3543300" cy="2365200"/>
          </a:xfrm>
          <a:prstGeom prst="rect">
            <a:avLst/>
          </a:prstGeom>
          <a:noFill/>
          <a:ln>
            <a:noFill/>
          </a:ln>
        </p:spPr>
        <p:txBody>
          <a:bodyPr lIns="91425" tIns="91425" rIns="91425" bIns="91425" anchor="t" anchorCtr="0">
            <a:noAutofit/>
          </a:bodyPr>
          <a:lstStyle/>
          <a:p>
            <a:pPr marL="457200" lvl="0" indent="-228600" rtl="0">
              <a:spcBef>
                <a:spcPts val="0"/>
              </a:spcBef>
              <a:buChar char="●"/>
            </a:pPr>
            <a:r>
              <a:rPr lang="en"/>
              <a:t>This process can get very tedious</a:t>
            </a:r>
          </a:p>
        </p:txBody>
      </p:sp>
      <p:sp>
        <p:nvSpPr>
          <p:cNvPr id="132" name="Shape 132"/>
          <p:cNvSpPr/>
          <p:nvPr/>
        </p:nvSpPr>
        <p:spPr>
          <a:xfrm>
            <a:off x="8887525" y="-72700"/>
            <a:ext cx="527100" cy="5379900"/>
          </a:xfrm>
          <a:prstGeom prst="rect">
            <a:avLst/>
          </a:prstGeom>
          <a:solidFill>
            <a:schemeClr val="lt1"/>
          </a:solidFill>
          <a:ln>
            <a:noFill/>
          </a:ln>
        </p:spPr>
        <p:txBody>
          <a:bodyPr lIns="91425" tIns="91425" rIns="91425" bIns="91425" anchor="ctr" anchorCtr="0">
            <a:noAutofit/>
          </a:bodyPr>
          <a:lstStyle/>
          <a:p>
            <a:pPr lvl="0">
              <a:spcBef>
                <a:spcPts val="0"/>
              </a:spcBef>
              <a:buNone/>
            </a:pPr>
            <a:endParaRPr/>
          </a:p>
        </p:txBody>
      </p:sp>
      <p:pic>
        <p:nvPicPr>
          <p:cNvPr id="2" name="IFTTT 11 Step5-Action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234"/>
    </mc:Choice>
    <mc:Fallback>
      <p:transition spd="slow" advTm="12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8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10917"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Shape 137"/>
          <p:cNvPicPr preferRelativeResize="0"/>
          <p:nvPr/>
        </p:nvPicPr>
        <p:blipFill>
          <a:blip r:embed="rId5">
            <a:alphaModFix/>
          </a:blip>
          <a:stretch>
            <a:fillRect/>
          </a:stretch>
        </p:blipFill>
        <p:spPr>
          <a:xfrm>
            <a:off x="0" y="1255"/>
            <a:ext cx="9144000" cy="5140990"/>
          </a:xfrm>
          <a:prstGeom prst="rect">
            <a:avLst/>
          </a:prstGeom>
          <a:noFill/>
          <a:ln>
            <a:noFill/>
          </a:ln>
        </p:spPr>
      </p:pic>
      <p:sp>
        <p:nvSpPr>
          <p:cNvPr id="138" name="Shape 138"/>
          <p:cNvSpPr txBox="1"/>
          <p:nvPr/>
        </p:nvSpPr>
        <p:spPr>
          <a:xfrm>
            <a:off x="5723800" y="993525"/>
            <a:ext cx="2593800" cy="3351300"/>
          </a:xfrm>
          <a:prstGeom prst="rect">
            <a:avLst/>
          </a:prstGeom>
          <a:noFill/>
          <a:ln>
            <a:noFill/>
          </a:ln>
        </p:spPr>
        <p:txBody>
          <a:bodyPr lIns="91425" tIns="91425" rIns="91425" bIns="91425" anchor="t" anchorCtr="0">
            <a:noAutofit/>
          </a:bodyPr>
          <a:lstStyle/>
          <a:p>
            <a:pPr marL="457200" lvl="0" indent="-228600" rtl="0">
              <a:spcBef>
                <a:spcPts val="0"/>
              </a:spcBef>
              <a:buChar char="●"/>
            </a:pPr>
            <a:r>
              <a:rPr lang="en"/>
              <a:t>Certain “ingredients” (determined by the trigger) can be plugged into any of the action’s fields.</a:t>
            </a:r>
          </a:p>
          <a:p>
            <a:pPr marL="457200" lvl="0" indent="-228600" rtl="0">
              <a:spcBef>
                <a:spcPts val="0"/>
              </a:spcBef>
              <a:buChar char="●"/>
            </a:pPr>
            <a:r>
              <a:rPr lang="en"/>
              <a:t>This lets you do things like embed an image specified by an action, or mention specific usernames by name.</a:t>
            </a:r>
          </a:p>
          <a:p>
            <a:pPr marL="457200" lvl="0" indent="-228600">
              <a:spcBef>
                <a:spcPts val="0"/>
              </a:spcBef>
              <a:buChar char="●"/>
            </a:pPr>
            <a:r>
              <a:rPr lang="en"/>
              <a:t>There is a drop-down interface to select the ingredients.</a:t>
            </a:r>
          </a:p>
        </p:txBody>
      </p:sp>
      <p:sp>
        <p:nvSpPr>
          <p:cNvPr id="139" name="Shape 139"/>
          <p:cNvSpPr/>
          <p:nvPr/>
        </p:nvSpPr>
        <p:spPr>
          <a:xfrm>
            <a:off x="8887525" y="-72700"/>
            <a:ext cx="527100" cy="5379900"/>
          </a:xfrm>
          <a:prstGeom prst="rect">
            <a:avLst/>
          </a:prstGeom>
          <a:solidFill>
            <a:schemeClr val="lt1"/>
          </a:solidFill>
          <a:ln>
            <a:noFill/>
          </a:ln>
        </p:spPr>
        <p:txBody>
          <a:bodyPr lIns="91425" tIns="91425" rIns="91425" bIns="91425" anchor="ctr" anchorCtr="0">
            <a:noAutofit/>
          </a:bodyPr>
          <a:lstStyle/>
          <a:p>
            <a:pPr lvl="0">
              <a:spcBef>
                <a:spcPts val="0"/>
              </a:spcBef>
              <a:buNone/>
            </a:pPr>
            <a:endParaRPr/>
          </a:p>
        </p:txBody>
      </p:sp>
      <p:pic>
        <p:nvPicPr>
          <p:cNvPr id="2" name="IFTTT 12 Step6-ActField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074"/>
    </mc:Choice>
    <mc:Fallback>
      <p:transition spd="slow" advTm="180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5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0" objId="2"/>
        <p14:stopEvt time="14650" objId="2"/>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Shape 144"/>
          <p:cNvPicPr preferRelativeResize="0"/>
          <p:nvPr/>
        </p:nvPicPr>
        <p:blipFill>
          <a:blip r:embed="rId5">
            <a:alphaModFix/>
          </a:blip>
          <a:stretch>
            <a:fillRect/>
          </a:stretch>
        </p:blipFill>
        <p:spPr>
          <a:xfrm>
            <a:off x="0" y="1255"/>
            <a:ext cx="9144000" cy="5140990"/>
          </a:xfrm>
          <a:prstGeom prst="rect">
            <a:avLst/>
          </a:prstGeom>
          <a:noFill/>
          <a:ln>
            <a:noFill/>
          </a:ln>
        </p:spPr>
      </p:pic>
      <p:sp>
        <p:nvSpPr>
          <p:cNvPr id="145" name="Shape 145"/>
          <p:cNvSpPr txBox="1"/>
          <p:nvPr/>
        </p:nvSpPr>
        <p:spPr>
          <a:xfrm>
            <a:off x="5433650" y="2716825"/>
            <a:ext cx="3351000" cy="1289100"/>
          </a:xfrm>
          <a:prstGeom prst="rect">
            <a:avLst/>
          </a:prstGeom>
          <a:noFill/>
          <a:ln>
            <a:noFill/>
          </a:ln>
        </p:spPr>
        <p:txBody>
          <a:bodyPr lIns="91425" tIns="91425" rIns="91425" bIns="91425" anchor="t" anchorCtr="0">
            <a:noAutofit/>
          </a:bodyPr>
          <a:lstStyle/>
          <a:p>
            <a:pPr marL="457200" lvl="0" indent="-228600">
              <a:spcBef>
                <a:spcPts val="0"/>
              </a:spcBef>
              <a:buChar char="●"/>
            </a:pPr>
            <a:r>
              <a:rPr lang="en"/>
              <a:t>Recipes are titled. Notably, this title is the only indicator of the specific trigger and action used, since the icons only indicate the channels.</a:t>
            </a:r>
          </a:p>
        </p:txBody>
      </p:sp>
      <p:sp>
        <p:nvSpPr>
          <p:cNvPr id="146" name="Shape 146"/>
          <p:cNvSpPr/>
          <p:nvPr/>
        </p:nvSpPr>
        <p:spPr>
          <a:xfrm>
            <a:off x="8887525" y="-72700"/>
            <a:ext cx="527100" cy="5379900"/>
          </a:xfrm>
          <a:prstGeom prst="rect">
            <a:avLst/>
          </a:prstGeom>
          <a:solidFill>
            <a:schemeClr val="lt1"/>
          </a:solidFill>
          <a:ln>
            <a:noFill/>
          </a:ln>
        </p:spPr>
        <p:txBody>
          <a:bodyPr lIns="91425" tIns="91425" rIns="91425" bIns="91425" anchor="ctr" anchorCtr="0">
            <a:noAutofit/>
          </a:bodyPr>
          <a:lstStyle/>
          <a:p>
            <a:pPr lvl="0">
              <a:spcBef>
                <a:spcPts val="0"/>
              </a:spcBef>
              <a:buNone/>
            </a:pPr>
            <a:endParaRPr/>
          </a:p>
        </p:txBody>
      </p:sp>
      <p:pic>
        <p:nvPicPr>
          <p:cNvPr id="2" name="IFTTT 13 Step7-Title&amp;Connec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447"/>
    </mc:Choice>
    <mc:Fallback>
      <p:transition spd="slow" advTm="144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9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13027" objId="2"/>
      </p14:showEvt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Shape 151"/>
          <p:cNvPicPr preferRelativeResize="0"/>
          <p:nvPr/>
        </p:nvPicPr>
        <p:blipFill>
          <a:blip r:embed="rId5">
            <a:alphaModFix/>
          </a:blip>
          <a:stretch>
            <a:fillRect/>
          </a:stretch>
        </p:blipFill>
        <p:spPr>
          <a:xfrm>
            <a:off x="2578425" y="1255"/>
            <a:ext cx="9144000" cy="5140990"/>
          </a:xfrm>
          <a:prstGeom prst="rect">
            <a:avLst/>
          </a:prstGeom>
          <a:noFill/>
          <a:ln>
            <a:noFill/>
          </a:ln>
        </p:spPr>
      </p:pic>
      <p:sp>
        <p:nvSpPr>
          <p:cNvPr id="152" name="Shape 15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Recipe Browser</a:t>
            </a:r>
          </a:p>
        </p:txBody>
      </p:sp>
      <p:sp>
        <p:nvSpPr>
          <p:cNvPr id="153" name="Shape 153"/>
          <p:cNvSpPr txBox="1">
            <a:spLocks noGrp="1"/>
          </p:cNvSpPr>
          <p:nvPr>
            <p:ph type="body" idx="1"/>
          </p:nvPr>
        </p:nvSpPr>
        <p:spPr>
          <a:xfrm>
            <a:off x="311700" y="1152475"/>
            <a:ext cx="3618000" cy="3416400"/>
          </a:xfrm>
          <a:prstGeom prst="rect">
            <a:avLst/>
          </a:prstGeom>
        </p:spPr>
        <p:txBody>
          <a:bodyPr lIns="91425" tIns="91425" rIns="91425" bIns="91425" anchor="t" anchorCtr="0">
            <a:noAutofit/>
          </a:bodyPr>
          <a:lstStyle/>
          <a:p>
            <a:pPr marL="457200" lvl="0" indent="-342900" rtl="0">
              <a:spcBef>
                <a:spcPts val="0"/>
              </a:spcBef>
              <a:buClr>
                <a:schemeClr val="dk1"/>
              </a:buClr>
              <a:buSzPct val="100000"/>
              <a:buChar char="●"/>
            </a:pPr>
            <a:r>
              <a:rPr lang="en" sz="1800">
                <a:solidFill>
                  <a:schemeClr val="dk1"/>
                </a:solidFill>
              </a:rPr>
              <a:t>The IFTTT.com home page is a list of recipes shared by other users. These can be selected and added</a:t>
            </a:r>
          </a:p>
          <a:p>
            <a:pPr marL="914400" lvl="1" indent="-317500" rtl="0">
              <a:spcBef>
                <a:spcPts val="0"/>
              </a:spcBef>
              <a:buSzPct val="100000"/>
              <a:buChar char="○"/>
            </a:pPr>
            <a:r>
              <a:rPr lang="en" sz="1400"/>
              <a:t>IFTTT uses this to build a community on their site, especially since using someone else’s recipe is so much quicker than making one yourself.</a:t>
            </a:r>
          </a:p>
          <a:p>
            <a:pPr marL="457200" lvl="0" indent="-342900">
              <a:spcBef>
                <a:spcPts val="0"/>
              </a:spcBef>
              <a:buClr>
                <a:schemeClr val="dk1"/>
              </a:buClr>
              <a:buSzPct val="100000"/>
              <a:buChar char="●"/>
            </a:pPr>
            <a:r>
              <a:rPr lang="en" sz="1800">
                <a:solidFill>
                  <a:schemeClr val="dk1"/>
                </a:solidFill>
              </a:rPr>
              <a:t>Some of the shared recipes are advertisements</a:t>
            </a:r>
          </a:p>
        </p:txBody>
      </p:sp>
      <p:sp>
        <p:nvSpPr>
          <p:cNvPr id="154" name="Shape 154"/>
          <p:cNvSpPr/>
          <p:nvPr/>
        </p:nvSpPr>
        <p:spPr>
          <a:xfrm>
            <a:off x="6116950" y="4634900"/>
            <a:ext cx="745200" cy="216300"/>
          </a:xfrm>
          <a:prstGeom prst="rect">
            <a:avLst/>
          </a:prstGeom>
          <a:noFill/>
          <a:ln w="1905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5" name="Shape 155"/>
          <p:cNvSpPr/>
          <p:nvPr/>
        </p:nvSpPr>
        <p:spPr>
          <a:xfrm>
            <a:off x="4058125" y="2279475"/>
            <a:ext cx="881100" cy="216300"/>
          </a:xfrm>
          <a:prstGeom prst="rect">
            <a:avLst/>
          </a:prstGeom>
          <a:noFill/>
          <a:ln w="19050" cap="flat" cmpd="sng">
            <a:solidFill>
              <a:srgbClr val="FF0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2" name="IFTTT 14 RecipeBrowser">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510"/>
    </mc:Choice>
    <mc:Fallback>
      <p:transition spd="slow" advTm="145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0" objId="2"/>
        <p14:playEvt time="13518" objId="2"/>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Shape 160"/>
          <p:cNvPicPr preferRelativeResize="0"/>
          <p:nvPr/>
        </p:nvPicPr>
        <p:blipFill>
          <a:blip r:embed="rId5">
            <a:alphaModFix/>
          </a:blip>
          <a:stretch>
            <a:fillRect/>
          </a:stretch>
        </p:blipFill>
        <p:spPr>
          <a:xfrm>
            <a:off x="2841475" y="1255"/>
            <a:ext cx="9144000" cy="5140990"/>
          </a:xfrm>
          <a:prstGeom prst="rect">
            <a:avLst/>
          </a:prstGeom>
          <a:noFill/>
          <a:ln>
            <a:noFill/>
          </a:ln>
        </p:spPr>
      </p:pic>
      <p:sp>
        <p:nvSpPr>
          <p:cNvPr id="161" name="Shape 16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Imagery</a:t>
            </a:r>
          </a:p>
        </p:txBody>
      </p:sp>
      <p:sp>
        <p:nvSpPr>
          <p:cNvPr id="162" name="Shape 162"/>
          <p:cNvSpPr txBox="1">
            <a:spLocks noGrp="1"/>
          </p:cNvSpPr>
          <p:nvPr>
            <p:ph type="body" idx="1"/>
          </p:nvPr>
        </p:nvSpPr>
        <p:spPr>
          <a:xfrm>
            <a:off x="235500" y="1152475"/>
            <a:ext cx="3999900" cy="3416400"/>
          </a:xfrm>
          <a:prstGeom prst="rect">
            <a:avLst/>
          </a:prstGeom>
        </p:spPr>
        <p:txBody>
          <a:bodyPr lIns="91425" tIns="91425" rIns="91425" bIns="91425" anchor="t" anchorCtr="0">
            <a:noAutofit/>
          </a:bodyPr>
          <a:lstStyle/>
          <a:p>
            <a:pPr marL="457200" lvl="0" indent="-342900" rtl="0">
              <a:spcBef>
                <a:spcPts val="0"/>
              </a:spcBef>
              <a:buClr>
                <a:srgbClr val="000000"/>
              </a:buClr>
              <a:buSzPct val="100000"/>
              <a:buChar char="●"/>
            </a:pPr>
            <a:r>
              <a:rPr lang="en" sz="1800">
                <a:solidFill>
                  <a:srgbClr val="000000"/>
                </a:solidFill>
              </a:rPr>
              <a:t>Big colorful buttons</a:t>
            </a:r>
          </a:p>
          <a:p>
            <a:pPr marL="914400" lvl="1" indent="-317500" rtl="0">
              <a:spcBef>
                <a:spcPts val="0"/>
              </a:spcBef>
              <a:buSzPct val="100000"/>
              <a:buChar char="○"/>
            </a:pPr>
            <a:r>
              <a:rPr lang="en" sz="1400"/>
              <a:t>Great for touch screens and also looks simple</a:t>
            </a:r>
          </a:p>
          <a:p>
            <a:pPr marL="457200" lvl="0" indent="-342900" rtl="0">
              <a:spcBef>
                <a:spcPts val="0"/>
              </a:spcBef>
              <a:buClr>
                <a:srgbClr val="000000"/>
              </a:buClr>
              <a:buSzPct val="100000"/>
              <a:buChar char="●"/>
            </a:pPr>
            <a:r>
              <a:rPr lang="en" sz="1800">
                <a:solidFill>
                  <a:srgbClr val="000000"/>
                </a:solidFill>
              </a:rPr>
              <a:t>The imagery is not very informative. All the icons refer to the channels, not the specific triggers or actions.</a:t>
            </a:r>
          </a:p>
          <a:p>
            <a:pPr marL="914400" lvl="1" indent="-317500" rtl="0">
              <a:spcBef>
                <a:spcPts val="0"/>
              </a:spcBef>
              <a:buSzPct val="100000"/>
              <a:buChar char="○"/>
            </a:pPr>
            <a:r>
              <a:rPr lang="en" sz="1400"/>
              <a:t>This probably looks better to partner companies than users (Their logos are front and center!)</a:t>
            </a:r>
          </a:p>
        </p:txBody>
      </p:sp>
      <p:pic>
        <p:nvPicPr>
          <p:cNvPr id="3" name="IFTTT 15 Imagery">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510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000"/>
    </mc:Choice>
    <mc:Fallback>
      <p:transition spd="slow" advTm="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1" objId="3"/>
        <p14:playEvt time="6843" objId="3"/>
        <p14:playEvt time="13633" objId="3"/>
      </p14:showEvt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t>Inspiration to take from IFTTT.com</a:t>
            </a:r>
          </a:p>
        </p:txBody>
      </p:sp>
      <p:sp>
        <p:nvSpPr>
          <p:cNvPr id="168" name="Shape 16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Clr>
                <a:schemeClr val="dk1"/>
              </a:buClr>
              <a:buChar char="●"/>
            </a:pPr>
            <a:r>
              <a:rPr lang="en">
                <a:solidFill>
                  <a:schemeClr val="dk1"/>
                </a:solidFill>
              </a:rPr>
              <a:t>Large colorful interface is good.</a:t>
            </a:r>
          </a:p>
          <a:p>
            <a:pPr marL="914400" lvl="1" indent="-228600" rtl="0">
              <a:spcBef>
                <a:spcPts val="0"/>
              </a:spcBef>
              <a:buChar char="○"/>
            </a:pPr>
            <a:r>
              <a:rPr lang="en"/>
              <a:t>Little fiddly bits are intimidating</a:t>
            </a:r>
          </a:p>
          <a:p>
            <a:pPr marL="457200" lvl="0" indent="-228600" rtl="0">
              <a:spcBef>
                <a:spcPts val="0"/>
              </a:spcBef>
              <a:buClr>
                <a:schemeClr val="dk1"/>
              </a:buClr>
              <a:buChar char="●"/>
            </a:pPr>
            <a:r>
              <a:rPr lang="en">
                <a:solidFill>
                  <a:schemeClr val="dk1"/>
                </a:solidFill>
              </a:rPr>
              <a:t>Concurrency is required.</a:t>
            </a:r>
          </a:p>
          <a:p>
            <a:pPr marL="914400" lvl="1" indent="-228600" rtl="0">
              <a:spcBef>
                <a:spcPts val="0"/>
              </a:spcBef>
              <a:buChar char="○"/>
            </a:pPr>
            <a:r>
              <a:rPr lang="en"/>
              <a:t>Need triggers from multiple sources to be available at the same time.</a:t>
            </a:r>
          </a:p>
          <a:p>
            <a:pPr marL="914400" lvl="1" indent="-228600" rtl="0">
              <a:spcBef>
                <a:spcPts val="0"/>
              </a:spcBef>
              <a:buChar char="○"/>
            </a:pPr>
            <a:r>
              <a:rPr lang="en"/>
              <a:t>The channels on IFTTT.com are analogous to the Mindstorms sensors/motors</a:t>
            </a:r>
          </a:p>
          <a:p>
            <a:pPr marL="457200" lvl="0" indent="-228600" rtl="0">
              <a:spcBef>
                <a:spcPts val="0"/>
              </a:spcBef>
              <a:buClr>
                <a:schemeClr val="dk1"/>
              </a:buClr>
              <a:buChar char="●"/>
            </a:pPr>
            <a:r>
              <a:rPr lang="en">
                <a:solidFill>
                  <a:schemeClr val="dk1"/>
                </a:solidFill>
              </a:rPr>
              <a:t>Clear distinction made between the triggers and the actions.</a:t>
            </a:r>
          </a:p>
          <a:p>
            <a:pPr marL="457200" lvl="0" indent="-228600" rtl="0">
              <a:spcBef>
                <a:spcPts val="0"/>
              </a:spcBef>
              <a:buClr>
                <a:schemeClr val="dk1"/>
              </a:buClr>
              <a:buChar char="●"/>
            </a:pPr>
            <a:r>
              <a:rPr lang="en">
                <a:solidFill>
                  <a:schemeClr val="dk1"/>
                </a:solidFill>
              </a:rPr>
              <a:t>Tutorial mode that walks you through the process of setting up a simple trigger-action pair.</a:t>
            </a:r>
          </a:p>
        </p:txBody>
      </p:sp>
      <p:pic>
        <p:nvPicPr>
          <p:cNvPr id="2" name="IFTTT 16 Takeaway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000"/>
    </mc:Choice>
    <mc:Fallback>
      <p:transition spd="slow" advTm="2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1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howEvt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311700" y="445025"/>
            <a:ext cx="8520600" cy="984900"/>
          </a:xfrm>
          <a:prstGeom prst="rect">
            <a:avLst/>
          </a:prstGeom>
        </p:spPr>
        <p:txBody>
          <a:bodyPr lIns="91425" tIns="91425" rIns="91425" bIns="91425" anchor="t" anchorCtr="0">
            <a:noAutofit/>
          </a:bodyPr>
          <a:lstStyle/>
          <a:p>
            <a:pPr lvl="0">
              <a:spcBef>
                <a:spcPts val="0"/>
              </a:spcBef>
              <a:buNone/>
            </a:pPr>
            <a:r>
              <a:rPr lang="en"/>
              <a:t>Warnings/Pitfalls - Things that worked for IFTTT but probably won’t for us</a:t>
            </a:r>
          </a:p>
        </p:txBody>
      </p:sp>
      <p:sp>
        <p:nvSpPr>
          <p:cNvPr id="174" name="Shape 174"/>
          <p:cNvSpPr txBox="1">
            <a:spLocks noGrp="1"/>
          </p:cNvSpPr>
          <p:nvPr>
            <p:ph type="body" idx="1"/>
          </p:nvPr>
        </p:nvSpPr>
        <p:spPr>
          <a:xfrm>
            <a:off x="311700" y="1586325"/>
            <a:ext cx="8520600" cy="2982600"/>
          </a:xfrm>
          <a:prstGeom prst="rect">
            <a:avLst/>
          </a:prstGeom>
        </p:spPr>
        <p:txBody>
          <a:bodyPr lIns="91425" tIns="91425" rIns="91425" bIns="91425" anchor="t" anchorCtr="0">
            <a:noAutofit/>
          </a:bodyPr>
          <a:lstStyle/>
          <a:p>
            <a:pPr marL="457200" lvl="0" indent="-228600" rtl="0">
              <a:spcBef>
                <a:spcPts val="0"/>
              </a:spcBef>
              <a:buClr>
                <a:schemeClr val="dk1"/>
              </a:buClr>
              <a:buChar char="●"/>
            </a:pPr>
            <a:r>
              <a:rPr lang="en">
                <a:solidFill>
                  <a:schemeClr val="dk1"/>
                </a:solidFill>
              </a:rPr>
              <a:t>Avoid non-descriptive imagery</a:t>
            </a:r>
          </a:p>
          <a:p>
            <a:pPr marL="914400" lvl="1" indent="-228600" rtl="0">
              <a:spcBef>
                <a:spcPts val="0"/>
              </a:spcBef>
              <a:buChar char="○"/>
            </a:pPr>
            <a:r>
              <a:rPr lang="en"/>
              <a:t>We will probably want descriptive icons that say what the “recipes” do at a glance</a:t>
            </a:r>
          </a:p>
          <a:p>
            <a:pPr marL="457200" lvl="0" indent="-228600" rtl="0">
              <a:spcBef>
                <a:spcPts val="0"/>
              </a:spcBef>
              <a:buClr>
                <a:schemeClr val="dk1"/>
              </a:buClr>
              <a:buChar char="●"/>
            </a:pPr>
            <a:r>
              <a:rPr lang="en">
                <a:solidFill>
                  <a:schemeClr val="dk1"/>
                </a:solidFill>
              </a:rPr>
              <a:t>A sequential recipe-building interface is overly limiting and tedious</a:t>
            </a:r>
          </a:p>
          <a:p>
            <a:pPr marL="914400" lvl="1" indent="-228600" rtl="0">
              <a:spcBef>
                <a:spcPts val="0"/>
              </a:spcBef>
              <a:buChar char="○"/>
            </a:pPr>
            <a:r>
              <a:rPr lang="en"/>
              <a:t>Being able to select the trigger and action at the same time would be better</a:t>
            </a:r>
          </a:p>
          <a:p>
            <a:pPr marL="457200" lvl="0" indent="-228600" rtl="0">
              <a:spcBef>
                <a:spcPts val="0"/>
              </a:spcBef>
              <a:buClr>
                <a:schemeClr val="dk1"/>
              </a:buClr>
              <a:buChar char="●"/>
            </a:pPr>
            <a:r>
              <a:rPr lang="en">
                <a:solidFill>
                  <a:schemeClr val="dk1"/>
                </a:solidFill>
              </a:rPr>
              <a:t>IFTTT polls some channels as infrequently as every 15 minutes</a:t>
            </a:r>
          </a:p>
          <a:p>
            <a:pPr marL="914400" lvl="1" indent="-228600" rtl="0">
              <a:spcBef>
                <a:spcPts val="0"/>
              </a:spcBef>
              <a:buClr>
                <a:schemeClr val="dk1"/>
              </a:buClr>
              <a:buChar char="○"/>
            </a:pPr>
            <a:r>
              <a:rPr lang="en"/>
              <a:t>This causes long delays; we’ll want to keep server load in mind</a:t>
            </a:r>
          </a:p>
          <a:p>
            <a:pPr marL="457200" lvl="0" indent="-228600" rtl="0">
              <a:spcBef>
                <a:spcPts val="0"/>
              </a:spcBef>
              <a:buClr>
                <a:schemeClr val="dk1"/>
              </a:buClr>
              <a:buChar char="●"/>
            </a:pPr>
            <a:r>
              <a:rPr lang="en">
                <a:solidFill>
                  <a:schemeClr val="dk1"/>
                </a:solidFill>
              </a:rPr>
              <a:t>Only one action per trigger isn’t enough</a:t>
            </a:r>
          </a:p>
          <a:p>
            <a:pPr marL="914400" lvl="1" indent="-228600" rtl="0">
              <a:spcBef>
                <a:spcPts val="0"/>
              </a:spcBef>
              <a:buChar char="○"/>
            </a:pPr>
            <a:r>
              <a:rPr lang="en"/>
              <a:t>We will probably want to link sequences of actions to single triggers, too</a:t>
            </a:r>
          </a:p>
        </p:txBody>
      </p:sp>
      <p:pic>
        <p:nvPicPr>
          <p:cNvPr id="2" name="IFTTT 17 Warning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4000"/>
    </mc:Choice>
    <mc:Fallback>
      <p:transition spd="slow" advTm="3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9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311700" y="445025"/>
            <a:ext cx="8520600" cy="984900"/>
          </a:xfrm>
          <a:prstGeom prst="rect">
            <a:avLst/>
          </a:prstGeom>
        </p:spPr>
        <p:txBody>
          <a:bodyPr lIns="91425" tIns="91425" rIns="91425" bIns="91425" anchor="t" anchorCtr="0">
            <a:noAutofit/>
          </a:bodyPr>
          <a:lstStyle/>
          <a:p>
            <a:pPr lvl="0" rtl="0">
              <a:spcBef>
                <a:spcPts val="0"/>
              </a:spcBef>
              <a:buNone/>
            </a:pPr>
            <a:r>
              <a:rPr lang="en"/>
              <a:t>Warnings/Pitfalls - Things that worked for IFTTT but probably won’t for us (continued)</a:t>
            </a:r>
          </a:p>
        </p:txBody>
      </p:sp>
      <p:sp>
        <p:nvSpPr>
          <p:cNvPr id="180" name="Shape 180"/>
          <p:cNvSpPr txBox="1">
            <a:spLocks noGrp="1"/>
          </p:cNvSpPr>
          <p:nvPr>
            <p:ph type="body" idx="1"/>
          </p:nvPr>
        </p:nvSpPr>
        <p:spPr>
          <a:xfrm>
            <a:off x="311700" y="1586325"/>
            <a:ext cx="8520600" cy="2982600"/>
          </a:xfrm>
          <a:prstGeom prst="rect">
            <a:avLst/>
          </a:prstGeom>
        </p:spPr>
        <p:txBody>
          <a:bodyPr lIns="91425" tIns="91425" rIns="91425" bIns="91425" anchor="t" anchorCtr="0">
            <a:noAutofit/>
          </a:bodyPr>
          <a:lstStyle/>
          <a:p>
            <a:pPr marL="457200" lvl="0" indent="-228600" rtl="0">
              <a:spcBef>
                <a:spcPts val="0"/>
              </a:spcBef>
              <a:buClr>
                <a:schemeClr val="dk1"/>
              </a:buClr>
              <a:buChar char="●"/>
            </a:pPr>
            <a:r>
              <a:rPr lang="en">
                <a:solidFill>
                  <a:schemeClr val="dk1"/>
                </a:solidFill>
              </a:rPr>
              <a:t>IFTTT has no support for more complicated logic or math.</a:t>
            </a:r>
          </a:p>
          <a:p>
            <a:pPr marL="914400" lvl="1" indent="-228600" rtl="0">
              <a:spcBef>
                <a:spcPts val="0"/>
              </a:spcBef>
              <a:buChar char="○"/>
            </a:pPr>
            <a:r>
              <a:rPr lang="en"/>
              <a:t>We want AND and OR for compound triggers</a:t>
            </a:r>
          </a:p>
          <a:p>
            <a:pPr marL="914400" lvl="1" indent="-228600" rtl="0">
              <a:spcBef>
                <a:spcPts val="0"/>
              </a:spcBef>
              <a:buChar char="○"/>
            </a:pPr>
            <a:r>
              <a:rPr lang="en"/>
              <a:t>We’ll want to support more math, support variables, etc.</a:t>
            </a:r>
          </a:p>
          <a:p>
            <a:pPr marL="457200" lvl="0" indent="-228600" rtl="0">
              <a:spcBef>
                <a:spcPts val="0"/>
              </a:spcBef>
              <a:buClr>
                <a:schemeClr val="dk1"/>
              </a:buClr>
              <a:buChar char="●"/>
            </a:pPr>
            <a:r>
              <a:rPr lang="en">
                <a:solidFill>
                  <a:schemeClr val="dk1"/>
                </a:solidFill>
              </a:rPr>
              <a:t>Don’t design for tablets.</a:t>
            </a:r>
          </a:p>
          <a:p>
            <a:pPr marL="914400" lvl="1" indent="-228600" rtl="0">
              <a:spcBef>
                <a:spcPts val="0"/>
              </a:spcBef>
              <a:buChar char="○"/>
            </a:pPr>
            <a:r>
              <a:rPr lang="en"/>
              <a:t>Forcing a tablet interface onto traditional computers is a bad idea</a:t>
            </a:r>
          </a:p>
          <a:p>
            <a:pPr marL="457200" lvl="0" indent="-228600" rtl="0">
              <a:spcBef>
                <a:spcPts val="0"/>
              </a:spcBef>
              <a:buClr>
                <a:schemeClr val="dk1"/>
              </a:buClr>
              <a:buChar char="●"/>
            </a:pPr>
            <a:r>
              <a:rPr lang="en">
                <a:solidFill>
                  <a:schemeClr val="dk1"/>
                </a:solidFill>
              </a:rPr>
              <a:t>We need a good navigable menu system. Search doesn’t cut it.</a:t>
            </a:r>
          </a:p>
          <a:p>
            <a:pPr marL="457200" lvl="0" indent="-228600" rtl="0">
              <a:spcBef>
                <a:spcPts val="0"/>
              </a:spcBef>
              <a:buClr>
                <a:schemeClr val="dk1"/>
              </a:buClr>
              <a:buChar char="●"/>
            </a:pPr>
            <a:r>
              <a:rPr lang="en">
                <a:solidFill>
                  <a:schemeClr val="dk1"/>
                </a:solidFill>
              </a:rPr>
              <a:t>Maybe there should be some way to see the functionality of a component before adding it</a:t>
            </a:r>
          </a:p>
        </p:txBody>
      </p:sp>
      <p:pic>
        <p:nvPicPr>
          <p:cNvPr id="2" name="IFTTT 18 Warnings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000"/>
    </mc:Choice>
    <mc:Fallback>
      <p:transition spd="slow" advTm="3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8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a:spcBef>
                <a:spcPts val="0"/>
              </a:spcBef>
              <a:buNone/>
            </a:pPr>
            <a:r>
              <a:rPr lang="en"/>
              <a:t>End of Presentation</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Shape 60"/>
          <p:cNvPicPr preferRelativeResize="0"/>
          <p:nvPr/>
        </p:nvPicPr>
        <p:blipFill>
          <a:blip r:embed="rId5">
            <a:alphaModFix/>
          </a:blip>
          <a:stretch>
            <a:fillRect/>
          </a:stretch>
        </p:blipFill>
        <p:spPr>
          <a:xfrm>
            <a:off x="3264275" y="1255"/>
            <a:ext cx="9144000" cy="5140990"/>
          </a:xfrm>
          <a:prstGeom prst="rect">
            <a:avLst/>
          </a:prstGeom>
          <a:noFill/>
          <a:ln>
            <a:noFill/>
          </a:ln>
        </p:spPr>
      </p:pic>
      <p:sp>
        <p:nvSpPr>
          <p:cNvPr id="61" name="Shape 6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Overview of IFTTT.com</a:t>
            </a:r>
          </a:p>
        </p:txBody>
      </p:sp>
      <p:sp>
        <p:nvSpPr>
          <p:cNvPr id="62" name="Shape 62"/>
          <p:cNvSpPr txBox="1">
            <a:spLocks noGrp="1"/>
          </p:cNvSpPr>
          <p:nvPr>
            <p:ph type="body" idx="1"/>
          </p:nvPr>
        </p:nvSpPr>
        <p:spPr>
          <a:xfrm>
            <a:off x="311700" y="1152475"/>
            <a:ext cx="3999900" cy="3416400"/>
          </a:xfrm>
          <a:prstGeom prst="rect">
            <a:avLst/>
          </a:prstGeom>
        </p:spPr>
        <p:txBody>
          <a:bodyPr lIns="91425" tIns="91425" rIns="91425" bIns="91425" anchor="t" anchorCtr="0">
            <a:noAutofit/>
          </a:bodyPr>
          <a:lstStyle/>
          <a:p>
            <a:pPr marL="457200" lvl="0" indent="-342900" rtl="0">
              <a:spcBef>
                <a:spcPts val="0"/>
              </a:spcBef>
              <a:spcAft>
                <a:spcPts val="1000"/>
              </a:spcAft>
              <a:buClr>
                <a:schemeClr val="dk1"/>
              </a:buClr>
              <a:buSzPct val="100000"/>
            </a:pPr>
            <a:r>
              <a:rPr lang="en" sz="1800">
                <a:solidFill>
                  <a:schemeClr val="dk1"/>
                </a:solidFill>
              </a:rPr>
              <a:t>IFTTT.com is a website that lets its users link events to each other so that certain events “trigger” others to happen.</a:t>
            </a:r>
          </a:p>
          <a:p>
            <a:pPr marL="457200" lvl="0" indent="-342900">
              <a:spcBef>
                <a:spcPts val="0"/>
              </a:spcBef>
              <a:spcAft>
                <a:spcPts val="1000"/>
              </a:spcAft>
              <a:buClr>
                <a:schemeClr val="dk1"/>
              </a:buClr>
              <a:buSzPct val="100000"/>
            </a:pPr>
            <a:r>
              <a:rPr lang="en" sz="1800">
                <a:solidFill>
                  <a:schemeClr val="dk1"/>
                </a:solidFill>
              </a:rPr>
              <a:t>The events may belong to any of a large set of third party</a:t>
            </a:r>
            <a:r>
              <a:rPr lang="en" sz="1800" b="1">
                <a:solidFill>
                  <a:schemeClr val="dk1"/>
                </a:solidFill>
              </a:rPr>
              <a:t> </a:t>
            </a:r>
            <a:r>
              <a:rPr lang="en" sz="1800">
                <a:solidFill>
                  <a:schemeClr val="dk1"/>
                </a:solidFill>
              </a:rPr>
              <a:t>web services.</a:t>
            </a:r>
          </a:p>
        </p:txBody>
      </p:sp>
      <p:pic>
        <p:nvPicPr>
          <p:cNvPr id="2" name="IFTTT 2 Overview">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632"/>
    </mc:Choice>
    <mc:Fallback>
      <p:transition spd="slow" advTm="16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9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16050" objId="2"/>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Glossary of Jargon</a:t>
            </a:r>
          </a:p>
        </p:txBody>
      </p:sp>
      <p:sp>
        <p:nvSpPr>
          <p:cNvPr id="68" name="Shape 68"/>
          <p:cNvSpPr txBox="1">
            <a:spLocks noGrp="1"/>
          </p:cNvSpPr>
          <p:nvPr>
            <p:ph type="body" idx="1"/>
          </p:nvPr>
        </p:nvSpPr>
        <p:spPr>
          <a:xfrm>
            <a:off x="311700" y="1017725"/>
            <a:ext cx="8520600" cy="3551100"/>
          </a:xfrm>
          <a:prstGeom prst="rect">
            <a:avLst/>
          </a:prstGeom>
        </p:spPr>
        <p:txBody>
          <a:bodyPr lIns="91425" tIns="91425" rIns="91425" bIns="91425" anchor="t" anchorCtr="0">
            <a:noAutofit/>
          </a:bodyPr>
          <a:lstStyle/>
          <a:p>
            <a:pPr marL="457200" lvl="0" indent="-228600" rtl="0">
              <a:spcBef>
                <a:spcPts val="0"/>
              </a:spcBef>
              <a:spcAft>
                <a:spcPts val="0"/>
              </a:spcAft>
              <a:buClr>
                <a:schemeClr val="dk1"/>
              </a:buClr>
              <a:buChar char="●"/>
            </a:pPr>
            <a:r>
              <a:rPr lang="en" b="1">
                <a:solidFill>
                  <a:schemeClr val="dk1"/>
                </a:solidFill>
              </a:rPr>
              <a:t>Trigger</a:t>
            </a:r>
            <a:r>
              <a:rPr lang="en">
                <a:solidFill>
                  <a:schemeClr val="dk1"/>
                </a:solidFill>
              </a:rPr>
              <a:t> - Event that triggers the action</a:t>
            </a:r>
          </a:p>
          <a:p>
            <a:pPr marL="914400" lvl="1" indent="-228600" rtl="0">
              <a:spcBef>
                <a:spcPts val="0"/>
              </a:spcBef>
              <a:spcAft>
                <a:spcPts val="0"/>
              </a:spcAft>
              <a:buClr>
                <a:schemeClr val="dk1"/>
              </a:buClr>
              <a:buChar char="○"/>
            </a:pPr>
            <a:r>
              <a:rPr lang="en"/>
              <a:t>ex.: it starts raining, a certain Wikipedia page is edited, a text message is received</a:t>
            </a:r>
          </a:p>
          <a:p>
            <a:pPr marL="457200" lvl="0" indent="-228600" rtl="0">
              <a:spcBef>
                <a:spcPts val="0"/>
              </a:spcBef>
              <a:spcAft>
                <a:spcPts val="0"/>
              </a:spcAft>
              <a:buClr>
                <a:schemeClr val="dk1"/>
              </a:buClr>
              <a:buChar char="●"/>
            </a:pPr>
            <a:r>
              <a:rPr lang="en" b="1">
                <a:solidFill>
                  <a:schemeClr val="dk1"/>
                </a:solidFill>
              </a:rPr>
              <a:t>Action</a:t>
            </a:r>
            <a:r>
              <a:rPr lang="en">
                <a:solidFill>
                  <a:schemeClr val="dk1"/>
                </a:solidFill>
              </a:rPr>
              <a:t> - The event executed after the trigger</a:t>
            </a:r>
          </a:p>
          <a:p>
            <a:pPr marL="914400" lvl="1" indent="-228600" rtl="0">
              <a:spcBef>
                <a:spcPts val="0"/>
              </a:spcBef>
              <a:spcAft>
                <a:spcPts val="0"/>
              </a:spcAft>
              <a:buChar char="○"/>
            </a:pPr>
            <a:r>
              <a:rPr lang="en"/>
              <a:t>ex.: send a text message, post to twitter or facebook, change the color of my smart light bulbs</a:t>
            </a:r>
          </a:p>
          <a:p>
            <a:pPr marL="457200" lvl="0" indent="-228600" rtl="0">
              <a:spcBef>
                <a:spcPts val="0"/>
              </a:spcBef>
              <a:spcAft>
                <a:spcPts val="0"/>
              </a:spcAft>
              <a:buClr>
                <a:schemeClr val="dk1"/>
              </a:buClr>
              <a:buChar char="●"/>
            </a:pPr>
            <a:r>
              <a:rPr lang="en" b="1">
                <a:solidFill>
                  <a:schemeClr val="dk1"/>
                </a:solidFill>
              </a:rPr>
              <a:t>Channel</a:t>
            </a:r>
            <a:r>
              <a:rPr lang="en">
                <a:solidFill>
                  <a:schemeClr val="dk1"/>
                </a:solidFill>
              </a:rPr>
              <a:t> - The service to which triggers and/or actions may belong</a:t>
            </a:r>
          </a:p>
          <a:p>
            <a:pPr marL="914400" lvl="1" indent="-228600" rtl="0">
              <a:spcBef>
                <a:spcPts val="0"/>
              </a:spcBef>
              <a:spcAft>
                <a:spcPts val="0"/>
              </a:spcAft>
              <a:buChar char="○"/>
            </a:pPr>
            <a:r>
              <a:rPr lang="en"/>
              <a:t>ex.: Slack, Yahoo Weather, Wikipedia</a:t>
            </a:r>
          </a:p>
          <a:p>
            <a:pPr marL="457200" lvl="0" indent="-228600" rtl="0">
              <a:spcBef>
                <a:spcPts val="0"/>
              </a:spcBef>
              <a:spcAft>
                <a:spcPts val="0"/>
              </a:spcAft>
              <a:buClr>
                <a:schemeClr val="dk1"/>
              </a:buClr>
              <a:buChar char="●"/>
            </a:pPr>
            <a:r>
              <a:rPr lang="en" b="1">
                <a:solidFill>
                  <a:schemeClr val="dk1"/>
                </a:solidFill>
              </a:rPr>
              <a:t>Recipe</a:t>
            </a:r>
            <a:r>
              <a:rPr lang="en">
                <a:solidFill>
                  <a:schemeClr val="dk1"/>
                </a:solidFill>
              </a:rPr>
              <a:t> - The link between a trigger and action</a:t>
            </a:r>
          </a:p>
          <a:p>
            <a:pPr marL="914400" lvl="1" indent="-228600" rtl="0">
              <a:spcBef>
                <a:spcPts val="0"/>
              </a:spcBef>
              <a:spcAft>
                <a:spcPts val="0"/>
              </a:spcAft>
              <a:buChar char="○"/>
            </a:pPr>
            <a:r>
              <a:rPr lang="en"/>
              <a:t>ex.: text me when it starts raining, automatically add new photos to Google Drive</a:t>
            </a:r>
          </a:p>
          <a:p>
            <a:pPr marL="457200" lvl="0" indent="-228600" rtl="0">
              <a:spcBef>
                <a:spcPts val="0"/>
              </a:spcBef>
              <a:spcAft>
                <a:spcPts val="0"/>
              </a:spcAft>
              <a:buClr>
                <a:schemeClr val="dk1"/>
              </a:buClr>
              <a:buChar char="●"/>
            </a:pPr>
            <a:r>
              <a:rPr lang="en" b="1">
                <a:solidFill>
                  <a:schemeClr val="dk1"/>
                </a:solidFill>
              </a:rPr>
              <a:t>Ingredient</a:t>
            </a:r>
            <a:r>
              <a:rPr lang="en">
                <a:solidFill>
                  <a:schemeClr val="dk1"/>
                </a:solidFill>
              </a:rPr>
              <a:t> - Extra data sent from the trigger channel which may modify the action, mostly for the purpose of giving informative messages and data</a:t>
            </a:r>
          </a:p>
          <a:p>
            <a:pPr marL="914400" lvl="1" indent="-228600">
              <a:spcBef>
                <a:spcPts val="0"/>
              </a:spcBef>
              <a:spcAft>
                <a:spcPts val="0"/>
              </a:spcAft>
              <a:buChar char="○"/>
            </a:pPr>
            <a:r>
              <a:rPr lang="en"/>
              <a:t>ex.: timestamps, relevant image links, current weather data</a:t>
            </a:r>
          </a:p>
        </p:txBody>
      </p:sp>
      <p:pic>
        <p:nvPicPr>
          <p:cNvPr id="2" name="IFTTT 3 Glossary">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492"/>
    </mc:Choice>
    <mc:Fallback>
      <p:transition spd="slow" advTm="204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70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0" objId="2"/>
        <p14:stopEvt time="18786" objId="2"/>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73" name="Shape 73"/>
          <p:cNvPicPr preferRelativeResize="0"/>
          <p:nvPr/>
        </p:nvPicPr>
        <p:blipFill>
          <a:blip r:embed="rId5">
            <a:alphaModFix/>
          </a:blip>
          <a:stretch>
            <a:fillRect/>
          </a:stretch>
        </p:blipFill>
        <p:spPr>
          <a:xfrm>
            <a:off x="0" y="0"/>
            <a:ext cx="9144000" cy="6858000"/>
          </a:xfrm>
          <a:prstGeom prst="rect">
            <a:avLst/>
          </a:prstGeom>
          <a:noFill/>
          <a:ln>
            <a:noFill/>
          </a:ln>
        </p:spPr>
      </p:pic>
      <p:pic>
        <p:nvPicPr>
          <p:cNvPr id="2" name="IFTTT 4 Structur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206"/>
    </mc:Choice>
    <mc:Fallback>
      <p:transition spd="slow" advTm="92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7244" objId="2"/>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78" name="Shape 78"/>
          <p:cNvPicPr preferRelativeResize="0"/>
          <p:nvPr/>
        </p:nvPicPr>
        <p:blipFill>
          <a:blip r:embed="rId5">
            <a:alphaModFix/>
          </a:blip>
          <a:stretch>
            <a:fillRect/>
          </a:stretch>
        </p:blipFill>
        <p:spPr>
          <a:xfrm>
            <a:off x="3545170" y="718524"/>
            <a:ext cx="7336055" cy="4124524"/>
          </a:xfrm>
          <a:prstGeom prst="rect">
            <a:avLst/>
          </a:prstGeom>
          <a:noFill/>
          <a:ln>
            <a:noFill/>
          </a:ln>
        </p:spPr>
      </p:pic>
      <p:sp>
        <p:nvSpPr>
          <p:cNvPr id="79" name="Shape 79"/>
          <p:cNvSpPr txBox="1">
            <a:spLocks noGrp="1"/>
          </p:cNvSpPr>
          <p:nvPr>
            <p:ph type="title"/>
          </p:nvPr>
        </p:nvSpPr>
        <p:spPr>
          <a:xfrm>
            <a:off x="311700" y="446275"/>
            <a:ext cx="8520600" cy="572700"/>
          </a:xfrm>
          <a:prstGeom prst="rect">
            <a:avLst/>
          </a:prstGeom>
        </p:spPr>
        <p:txBody>
          <a:bodyPr lIns="91425" tIns="91425" rIns="91425" bIns="91425" anchor="t" anchorCtr="0">
            <a:noAutofit/>
          </a:bodyPr>
          <a:lstStyle/>
          <a:p>
            <a:pPr lvl="0">
              <a:spcBef>
                <a:spcPts val="0"/>
              </a:spcBef>
              <a:buNone/>
            </a:pPr>
            <a:r>
              <a:rPr lang="en"/>
              <a:t>IF Recipes</a:t>
            </a:r>
          </a:p>
        </p:txBody>
      </p:sp>
      <p:sp>
        <p:nvSpPr>
          <p:cNvPr id="80" name="Shape 80"/>
          <p:cNvSpPr txBox="1">
            <a:spLocks noGrp="1"/>
          </p:cNvSpPr>
          <p:nvPr>
            <p:ph type="body" idx="1"/>
          </p:nvPr>
        </p:nvSpPr>
        <p:spPr>
          <a:xfrm>
            <a:off x="311700" y="1152475"/>
            <a:ext cx="3999900" cy="3416400"/>
          </a:xfrm>
          <a:prstGeom prst="rect">
            <a:avLst/>
          </a:prstGeom>
        </p:spPr>
        <p:txBody>
          <a:bodyPr lIns="91425" tIns="91425" rIns="91425" bIns="91425" anchor="t" anchorCtr="0">
            <a:noAutofit/>
          </a:bodyPr>
          <a:lstStyle/>
          <a:p>
            <a:pPr marL="457200" lvl="0" indent="-342900" rtl="0">
              <a:spcBef>
                <a:spcPts val="0"/>
              </a:spcBef>
              <a:buClr>
                <a:schemeClr val="dk1"/>
              </a:buClr>
              <a:buSzPct val="100000"/>
              <a:buChar char="●"/>
            </a:pPr>
            <a:r>
              <a:rPr lang="en" sz="1800">
                <a:solidFill>
                  <a:schemeClr val="dk1"/>
                </a:solidFill>
              </a:rPr>
              <a:t>When the trigger channel tells IFTTT.com that the trigger condition has been met, IFTTT tells the action channel to perform the specified action.</a:t>
            </a:r>
          </a:p>
          <a:p>
            <a:pPr marL="914400" lvl="1" indent="-317500" rtl="0">
              <a:spcBef>
                <a:spcPts val="0"/>
              </a:spcBef>
              <a:buSzPct val="100000"/>
              <a:buChar char="○"/>
            </a:pPr>
            <a:r>
              <a:rPr lang="en" sz="1400"/>
              <a:t>The website also has a category for “DO Recipes,” which are not very relevant to us</a:t>
            </a:r>
          </a:p>
        </p:txBody>
      </p:sp>
      <p:sp>
        <p:nvSpPr>
          <p:cNvPr id="81" name="Shape 81"/>
          <p:cNvSpPr/>
          <p:nvPr/>
        </p:nvSpPr>
        <p:spPr>
          <a:xfrm>
            <a:off x="3332275" y="545125"/>
            <a:ext cx="6110700" cy="325200"/>
          </a:xfrm>
          <a:prstGeom prst="rect">
            <a:avLst/>
          </a:prstGeom>
          <a:solidFill>
            <a:schemeClr val="lt1"/>
          </a:solidFill>
          <a:ln>
            <a:noFill/>
          </a:ln>
        </p:spPr>
        <p:txBody>
          <a:bodyPr lIns="91425" tIns="91425" rIns="91425" bIns="91425" anchor="ctr" anchorCtr="0">
            <a:noAutofit/>
          </a:bodyPr>
          <a:lstStyle/>
          <a:p>
            <a:pPr lvl="0">
              <a:spcBef>
                <a:spcPts val="0"/>
              </a:spcBef>
              <a:buNone/>
            </a:pPr>
            <a:endParaRPr/>
          </a:p>
        </p:txBody>
      </p:sp>
      <p:pic>
        <p:nvPicPr>
          <p:cNvPr id="2" name="IFTTT 5 IfRecipe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099"/>
    </mc:Choice>
    <mc:Fallback>
      <p:transition spd="slow" advTm="22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1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20223" objId="2"/>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6" name="Shape 86"/>
          <p:cNvPicPr preferRelativeResize="0"/>
          <p:nvPr/>
        </p:nvPicPr>
        <p:blipFill>
          <a:blip r:embed="rId5">
            <a:alphaModFix/>
          </a:blip>
          <a:stretch>
            <a:fillRect/>
          </a:stretch>
        </p:blipFill>
        <p:spPr>
          <a:xfrm>
            <a:off x="0" y="1255"/>
            <a:ext cx="9144000" cy="5140990"/>
          </a:xfrm>
          <a:prstGeom prst="rect">
            <a:avLst/>
          </a:prstGeom>
          <a:noFill/>
          <a:ln>
            <a:noFill/>
          </a:ln>
        </p:spPr>
      </p:pic>
      <p:sp>
        <p:nvSpPr>
          <p:cNvPr id="87" name="Shape 87"/>
          <p:cNvSpPr txBox="1"/>
          <p:nvPr/>
        </p:nvSpPr>
        <p:spPr>
          <a:xfrm>
            <a:off x="120175" y="3016400"/>
            <a:ext cx="3304800" cy="1995000"/>
          </a:xfrm>
          <a:prstGeom prst="rect">
            <a:avLst/>
          </a:prstGeom>
          <a:noFill/>
          <a:ln>
            <a:noFill/>
          </a:ln>
        </p:spPr>
        <p:txBody>
          <a:bodyPr lIns="91425" tIns="91425" rIns="91425" bIns="91425" anchor="t" anchorCtr="0">
            <a:noAutofit/>
          </a:bodyPr>
          <a:lstStyle/>
          <a:p>
            <a:pPr marL="457200" lvl="0" indent="-228600" rtl="0">
              <a:spcBef>
                <a:spcPts val="0"/>
              </a:spcBef>
              <a:spcAft>
                <a:spcPts val="1000"/>
              </a:spcAft>
              <a:buChar char="●"/>
            </a:pPr>
            <a:r>
              <a:rPr lang="en"/>
              <a:t>Seven-step process to create a recipe</a:t>
            </a:r>
          </a:p>
          <a:p>
            <a:pPr marL="457200" lvl="0" indent="-228600" rtl="0">
              <a:spcBef>
                <a:spcPts val="0"/>
              </a:spcBef>
              <a:spcAft>
                <a:spcPts val="1000"/>
              </a:spcAft>
              <a:buChar char="●"/>
            </a:pPr>
            <a:r>
              <a:rPr lang="en"/>
              <a:t>IFTTT walks you through one step at a time, every time</a:t>
            </a:r>
          </a:p>
          <a:p>
            <a:pPr marL="457200" lvl="0" indent="-228600">
              <a:spcBef>
                <a:spcPts val="0"/>
              </a:spcBef>
              <a:spcAft>
                <a:spcPts val="1000"/>
              </a:spcAft>
              <a:buChar char="●"/>
            </a:pPr>
            <a:r>
              <a:rPr lang="en"/>
              <a:t>Easy to follow the first time, but very time-consuming to make a lot of recipes</a:t>
            </a:r>
          </a:p>
        </p:txBody>
      </p:sp>
      <p:sp>
        <p:nvSpPr>
          <p:cNvPr id="88" name="Shape 88"/>
          <p:cNvSpPr txBox="1"/>
          <p:nvPr/>
        </p:nvSpPr>
        <p:spPr>
          <a:xfrm>
            <a:off x="6189025" y="3665350"/>
            <a:ext cx="2475600" cy="1141500"/>
          </a:xfrm>
          <a:prstGeom prst="rect">
            <a:avLst/>
          </a:prstGeom>
          <a:noFill/>
          <a:ln>
            <a:noFill/>
          </a:ln>
        </p:spPr>
        <p:txBody>
          <a:bodyPr lIns="91425" tIns="91425" rIns="91425" bIns="91425" anchor="t" anchorCtr="0">
            <a:noAutofit/>
          </a:bodyPr>
          <a:lstStyle/>
          <a:p>
            <a:pPr marL="457200" lvl="0" indent="-228600">
              <a:spcBef>
                <a:spcPts val="0"/>
              </a:spcBef>
              <a:buChar char="●"/>
            </a:pPr>
            <a:r>
              <a:rPr lang="en"/>
              <a:t>The screens are “scrolled” between–a decision clearly made with tablets in mind</a:t>
            </a:r>
          </a:p>
        </p:txBody>
      </p:sp>
      <p:sp>
        <p:nvSpPr>
          <p:cNvPr id="89" name="Shape 89"/>
          <p:cNvSpPr txBox="1"/>
          <p:nvPr/>
        </p:nvSpPr>
        <p:spPr>
          <a:xfrm>
            <a:off x="0" y="1250"/>
            <a:ext cx="588900" cy="781200"/>
          </a:xfrm>
          <a:prstGeom prst="rect">
            <a:avLst/>
          </a:prstGeom>
          <a:noFill/>
          <a:ln>
            <a:noFill/>
          </a:ln>
        </p:spPr>
        <p:txBody>
          <a:bodyPr lIns="91425" tIns="91425" rIns="91425" bIns="91425" anchor="t" anchorCtr="0">
            <a:noAutofit/>
          </a:bodyPr>
          <a:lstStyle/>
          <a:p>
            <a:pPr lvl="0">
              <a:spcBef>
                <a:spcPts val="0"/>
              </a:spcBef>
              <a:buNone/>
            </a:pPr>
            <a:r>
              <a:rPr lang="en" sz="3600" b="1">
                <a:solidFill>
                  <a:srgbClr val="FF0000"/>
                </a:solidFill>
              </a:rPr>
              <a:t>1</a:t>
            </a:r>
          </a:p>
        </p:txBody>
      </p:sp>
      <p:sp>
        <p:nvSpPr>
          <p:cNvPr id="90" name="Shape 90"/>
          <p:cNvSpPr txBox="1"/>
          <p:nvPr/>
        </p:nvSpPr>
        <p:spPr>
          <a:xfrm>
            <a:off x="2979637" y="1250"/>
            <a:ext cx="588900" cy="781200"/>
          </a:xfrm>
          <a:prstGeom prst="rect">
            <a:avLst/>
          </a:prstGeom>
          <a:noFill/>
          <a:ln>
            <a:noFill/>
          </a:ln>
        </p:spPr>
        <p:txBody>
          <a:bodyPr lIns="91425" tIns="91425" rIns="91425" bIns="91425" anchor="t" anchorCtr="0">
            <a:noAutofit/>
          </a:bodyPr>
          <a:lstStyle/>
          <a:p>
            <a:pPr lvl="0" rtl="0">
              <a:spcBef>
                <a:spcPts val="0"/>
              </a:spcBef>
              <a:buNone/>
            </a:pPr>
            <a:r>
              <a:rPr lang="en" sz="3600" b="1">
                <a:solidFill>
                  <a:srgbClr val="FF0000"/>
                </a:solidFill>
              </a:rPr>
              <a:t>2</a:t>
            </a:r>
          </a:p>
        </p:txBody>
      </p:sp>
      <p:sp>
        <p:nvSpPr>
          <p:cNvPr id="91" name="Shape 91"/>
          <p:cNvSpPr txBox="1"/>
          <p:nvPr/>
        </p:nvSpPr>
        <p:spPr>
          <a:xfrm>
            <a:off x="5959300" y="1250"/>
            <a:ext cx="588900" cy="781200"/>
          </a:xfrm>
          <a:prstGeom prst="rect">
            <a:avLst/>
          </a:prstGeom>
          <a:noFill/>
          <a:ln>
            <a:noFill/>
          </a:ln>
        </p:spPr>
        <p:txBody>
          <a:bodyPr lIns="91425" tIns="91425" rIns="91425" bIns="91425" anchor="t" anchorCtr="0">
            <a:noAutofit/>
          </a:bodyPr>
          <a:lstStyle/>
          <a:p>
            <a:pPr lvl="0" rtl="0">
              <a:spcBef>
                <a:spcPts val="0"/>
              </a:spcBef>
              <a:buNone/>
            </a:pPr>
            <a:r>
              <a:rPr lang="en" sz="3600" b="1">
                <a:solidFill>
                  <a:srgbClr val="FF0000"/>
                </a:solidFill>
              </a:rPr>
              <a:t>3</a:t>
            </a:r>
          </a:p>
        </p:txBody>
      </p:sp>
      <p:sp>
        <p:nvSpPr>
          <p:cNvPr id="92" name="Shape 92"/>
          <p:cNvSpPr txBox="1"/>
          <p:nvPr/>
        </p:nvSpPr>
        <p:spPr>
          <a:xfrm>
            <a:off x="0" y="1904750"/>
            <a:ext cx="588900" cy="781200"/>
          </a:xfrm>
          <a:prstGeom prst="rect">
            <a:avLst/>
          </a:prstGeom>
          <a:noFill/>
          <a:ln>
            <a:noFill/>
          </a:ln>
        </p:spPr>
        <p:txBody>
          <a:bodyPr lIns="91425" tIns="91425" rIns="91425" bIns="91425" anchor="t" anchorCtr="0">
            <a:noAutofit/>
          </a:bodyPr>
          <a:lstStyle/>
          <a:p>
            <a:pPr lvl="0" rtl="0">
              <a:spcBef>
                <a:spcPts val="0"/>
              </a:spcBef>
              <a:buNone/>
            </a:pPr>
            <a:r>
              <a:rPr lang="en" sz="3600" b="1">
                <a:solidFill>
                  <a:srgbClr val="FF0000"/>
                </a:solidFill>
              </a:rPr>
              <a:t>4</a:t>
            </a:r>
          </a:p>
        </p:txBody>
      </p:sp>
      <p:sp>
        <p:nvSpPr>
          <p:cNvPr id="93" name="Shape 93"/>
          <p:cNvSpPr txBox="1"/>
          <p:nvPr/>
        </p:nvSpPr>
        <p:spPr>
          <a:xfrm>
            <a:off x="2979650" y="1904750"/>
            <a:ext cx="588900" cy="781200"/>
          </a:xfrm>
          <a:prstGeom prst="rect">
            <a:avLst/>
          </a:prstGeom>
          <a:noFill/>
          <a:ln>
            <a:noFill/>
          </a:ln>
        </p:spPr>
        <p:txBody>
          <a:bodyPr lIns="91425" tIns="91425" rIns="91425" bIns="91425" anchor="t" anchorCtr="0">
            <a:noAutofit/>
          </a:bodyPr>
          <a:lstStyle/>
          <a:p>
            <a:pPr lvl="0" rtl="0">
              <a:spcBef>
                <a:spcPts val="0"/>
              </a:spcBef>
              <a:buNone/>
            </a:pPr>
            <a:r>
              <a:rPr lang="en" sz="3600" b="1">
                <a:solidFill>
                  <a:srgbClr val="FF0000"/>
                </a:solidFill>
              </a:rPr>
              <a:t>5</a:t>
            </a:r>
          </a:p>
        </p:txBody>
      </p:sp>
      <p:sp>
        <p:nvSpPr>
          <p:cNvPr id="94" name="Shape 94"/>
          <p:cNvSpPr txBox="1"/>
          <p:nvPr/>
        </p:nvSpPr>
        <p:spPr>
          <a:xfrm>
            <a:off x="3195950" y="3375650"/>
            <a:ext cx="588900" cy="781200"/>
          </a:xfrm>
          <a:prstGeom prst="rect">
            <a:avLst/>
          </a:prstGeom>
          <a:noFill/>
          <a:ln>
            <a:noFill/>
          </a:ln>
        </p:spPr>
        <p:txBody>
          <a:bodyPr lIns="91425" tIns="91425" rIns="91425" bIns="91425" anchor="t" anchorCtr="0">
            <a:noAutofit/>
          </a:bodyPr>
          <a:lstStyle/>
          <a:p>
            <a:pPr lvl="0" rtl="0">
              <a:spcBef>
                <a:spcPts val="0"/>
              </a:spcBef>
              <a:buNone/>
            </a:pPr>
            <a:r>
              <a:rPr lang="en" sz="3600" b="1">
                <a:solidFill>
                  <a:srgbClr val="FF0000"/>
                </a:solidFill>
              </a:rPr>
              <a:t>7</a:t>
            </a:r>
          </a:p>
        </p:txBody>
      </p:sp>
      <p:sp>
        <p:nvSpPr>
          <p:cNvPr id="95" name="Shape 95"/>
          <p:cNvSpPr txBox="1"/>
          <p:nvPr/>
        </p:nvSpPr>
        <p:spPr>
          <a:xfrm>
            <a:off x="5959300" y="1904750"/>
            <a:ext cx="588900" cy="781200"/>
          </a:xfrm>
          <a:prstGeom prst="rect">
            <a:avLst/>
          </a:prstGeom>
          <a:noFill/>
          <a:ln>
            <a:noFill/>
          </a:ln>
        </p:spPr>
        <p:txBody>
          <a:bodyPr lIns="91425" tIns="91425" rIns="91425" bIns="91425" anchor="t" anchorCtr="0">
            <a:noAutofit/>
          </a:bodyPr>
          <a:lstStyle/>
          <a:p>
            <a:pPr lvl="0" rtl="0">
              <a:spcBef>
                <a:spcPts val="0"/>
              </a:spcBef>
              <a:buNone/>
            </a:pPr>
            <a:r>
              <a:rPr lang="en" sz="3600" b="1">
                <a:solidFill>
                  <a:srgbClr val="FF0000"/>
                </a:solidFill>
              </a:rPr>
              <a:t>6</a:t>
            </a:r>
          </a:p>
        </p:txBody>
      </p:sp>
      <p:pic>
        <p:nvPicPr>
          <p:cNvPr id="2" name="IFTTT 6 The7Step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372"/>
    </mc:Choice>
    <mc:Fallback>
      <p:transition spd="slow" advTm="22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4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0" objId="2"/>
        <p14:stopEvt time="19491" objId="2"/>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Shape 100"/>
          <p:cNvPicPr preferRelativeResize="0"/>
          <p:nvPr/>
        </p:nvPicPr>
        <p:blipFill>
          <a:blip r:embed="rId5">
            <a:alphaModFix/>
          </a:blip>
          <a:stretch>
            <a:fillRect/>
          </a:stretch>
        </p:blipFill>
        <p:spPr>
          <a:xfrm>
            <a:off x="0" y="1255"/>
            <a:ext cx="9144000" cy="5140990"/>
          </a:xfrm>
          <a:prstGeom prst="rect">
            <a:avLst/>
          </a:prstGeom>
          <a:noFill/>
          <a:ln>
            <a:noFill/>
          </a:ln>
        </p:spPr>
      </p:pic>
      <p:sp>
        <p:nvSpPr>
          <p:cNvPr id="101" name="Shape 101"/>
          <p:cNvSpPr txBox="1"/>
          <p:nvPr/>
        </p:nvSpPr>
        <p:spPr>
          <a:xfrm>
            <a:off x="3918425" y="1556250"/>
            <a:ext cx="3666300" cy="2409000"/>
          </a:xfrm>
          <a:prstGeom prst="rect">
            <a:avLst/>
          </a:prstGeom>
          <a:noFill/>
          <a:ln>
            <a:noFill/>
          </a:ln>
        </p:spPr>
        <p:txBody>
          <a:bodyPr lIns="91425" tIns="91425" rIns="91425" bIns="91425" anchor="t" anchorCtr="0">
            <a:noAutofit/>
          </a:bodyPr>
          <a:lstStyle/>
          <a:p>
            <a:pPr marL="457200" lvl="0" indent="-228600" rtl="0">
              <a:spcBef>
                <a:spcPts val="0"/>
              </a:spcBef>
              <a:spcAft>
                <a:spcPts val="1000"/>
              </a:spcAft>
              <a:buChar char="●"/>
            </a:pPr>
            <a:r>
              <a:rPr lang="en"/>
              <a:t>There’s no way to save frequently used channels or sort search results</a:t>
            </a:r>
          </a:p>
          <a:p>
            <a:pPr marL="457200" lvl="0" indent="-228600" rtl="0">
              <a:spcBef>
                <a:spcPts val="0"/>
              </a:spcBef>
              <a:spcAft>
                <a:spcPts val="1000"/>
              </a:spcAft>
              <a:buChar char="●"/>
            </a:pPr>
            <a:r>
              <a:rPr lang="en"/>
              <a:t>There’s no way to see the list of triggers before selecting the channel</a:t>
            </a:r>
          </a:p>
          <a:p>
            <a:pPr marL="457200" lvl="0" indent="-228600" rtl="0">
              <a:spcBef>
                <a:spcPts val="0"/>
              </a:spcBef>
              <a:buClr>
                <a:schemeClr val="dk1"/>
              </a:buClr>
              <a:buChar char="●"/>
            </a:pPr>
            <a:r>
              <a:rPr lang="en">
                <a:solidFill>
                  <a:schemeClr val="dk1"/>
                </a:solidFill>
              </a:rPr>
              <a:t>Notably, many channels require that you connect an account immediately after selecting them.</a:t>
            </a:r>
          </a:p>
        </p:txBody>
      </p:sp>
      <p:sp>
        <p:nvSpPr>
          <p:cNvPr id="102" name="Shape 102"/>
          <p:cNvSpPr/>
          <p:nvPr/>
        </p:nvSpPr>
        <p:spPr>
          <a:xfrm>
            <a:off x="8887525" y="-72700"/>
            <a:ext cx="527100" cy="5379900"/>
          </a:xfrm>
          <a:prstGeom prst="rect">
            <a:avLst/>
          </a:prstGeom>
          <a:solidFill>
            <a:schemeClr val="lt1"/>
          </a:solidFill>
          <a:ln>
            <a:noFill/>
          </a:ln>
        </p:spPr>
        <p:txBody>
          <a:bodyPr lIns="91425" tIns="91425" rIns="91425" bIns="91425" anchor="ctr" anchorCtr="0">
            <a:noAutofit/>
          </a:bodyPr>
          <a:lstStyle/>
          <a:p>
            <a:pPr lvl="0">
              <a:spcBef>
                <a:spcPts val="0"/>
              </a:spcBef>
              <a:buNone/>
            </a:pPr>
            <a:endParaRPr/>
          </a:p>
        </p:txBody>
      </p:sp>
      <p:pic>
        <p:nvPicPr>
          <p:cNvPr id="2" name="IFTTT 7 Step1-Channel">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317"/>
    </mc:Choice>
    <mc:Fallback>
      <p:transition spd="slow" advTm="23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1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22254" objId="2"/>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07" name="Shape 107"/>
          <p:cNvPicPr preferRelativeResize="0"/>
          <p:nvPr/>
        </p:nvPicPr>
        <p:blipFill>
          <a:blip r:embed="rId5">
            <a:alphaModFix/>
          </a:blip>
          <a:stretch>
            <a:fillRect/>
          </a:stretch>
        </p:blipFill>
        <p:spPr>
          <a:xfrm>
            <a:off x="0" y="1255"/>
            <a:ext cx="9144000" cy="5140990"/>
          </a:xfrm>
          <a:prstGeom prst="rect">
            <a:avLst/>
          </a:prstGeom>
          <a:noFill/>
          <a:ln>
            <a:noFill/>
          </a:ln>
        </p:spPr>
      </p:pic>
      <p:sp>
        <p:nvSpPr>
          <p:cNvPr id="108" name="Shape 108"/>
          <p:cNvSpPr/>
          <p:nvPr/>
        </p:nvSpPr>
        <p:spPr>
          <a:xfrm>
            <a:off x="8887525" y="-72700"/>
            <a:ext cx="527100" cy="5379900"/>
          </a:xfrm>
          <a:prstGeom prst="rect">
            <a:avLst/>
          </a:prstGeom>
          <a:solidFill>
            <a:schemeClr val="lt1"/>
          </a:solidFill>
          <a:ln>
            <a:noFill/>
          </a:ln>
        </p:spPr>
        <p:txBody>
          <a:bodyPr lIns="91425" tIns="91425" rIns="91425" bIns="91425" anchor="ctr" anchorCtr="0">
            <a:noAutofit/>
          </a:bodyPr>
          <a:lstStyle/>
          <a:p>
            <a:pPr lvl="0">
              <a:spcBef>
                <a:spcPts val="0"/>
              </a:spcBef>
              <a:buNone/>
            </a:pPr>
            <a:endParaRPr/>
          </a:p>
        </p:txBody>
      </p:sp>
      <p:sp>
        <p:nvSpPr>
          <p:cNvPr id="109" name="Shape 109"/>
          <p:cNvSpPr txBox="1"/>
          <p:nvPr/>
        </p:nvSpPr>
        <p:spPr>
          <a:xfrm>
            <a:off x="70350" y="895325"/>
            <a:ext cx="1391700" cy="1863900"/>
          </a:xfrm>
          <a:prstGeom prst="rect">
            <a:avLst/>
          </a:prstGeom>
          <a:noFill/>
          <a:ln>
            <a:noFill/>
          </a:ln>
        </p:spPr>
        <p:txBody>
          <a:bodyPr lIns="91425" tIns="91425" rIns="91425" bIns="91425" anchor="t" anchorCtr="0">
            <a:noAutofit/>
          </a:bodyPr>
          <a:lstStyle/>
          <a:p>
            <a:pPr lvl="0">
              <a:spcBef>
                <a:spcPts val="0"/>
              </a:spcBef>
              <a:buNone/>
            </a:pPr>
            <a:r>
              <a:rPr lang="en"/>
              <a:t>Some channels have more triggers available than others.</a:t>
            </a:r>
          </a:p>
        </p:txBody>
      </p:sp>
      <p:sp>
        <p:nvSpPr>
          <p:cNvPr id="110" name="Shape 110"/>
          <p:cNvSpPr txBox="1"/>
          <p:nvPr/>
        </p:nvSpPr>
        <p:spPr>
          <a:xfrm>
            <a:off x="7704575" y="2236175"/>
            <a:ext cx="1439400" cy="2382600"/>
          </a:xfrm>
          <a:prstGeom prst="rect">
            <a:avLst/>
          </a:prstGeom>
          <a:noFill/>
          <a:ln>
            <a:noFill/>
          </a:ln>
        </p:spPr>
        <p:txBody>
          <a:bodyPr lIns="91425" tIns="91425" rIns="91425" bIns="91425" anchor="t" anchorCtr="0">
            <a:noAutofit/>
          </a:bodyPr>
          <a:lstStyle/>
          <a:p>
            <a:pPr lvl="0">
              <a:spcBef>
                <a:spcPts val="0"/>
              </a:spcBef>
              <a:buNone/>
            </a:pPr>
            <a:r>
              <a:rPr lang="en"/>
              <a:t>This choice determines which “ingredients” will be available to the action process later</a:t>
            </a:r>
          </a:p>
        </p:txBody>
      </p:sp>
      <p:pic>
        <p:nvPicPr>
          <p:cNvPr id="2" name="IFTTT 8 Step2-Trigger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700"/>
    </mc:Choice>
    <mc:Fallback>
      <p:transition spd="slow" advTm="20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49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18571" objId="2"/>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Shape 115"/>
          <p:cNvPicPr preferRelativeResize="0"/>
          <p:nvPr/>
        </p:nvPicPr>
        <p:blipFill>
          <a:blip r:embed="rId5">
            <a:alphaModFix/>
          </a:blip>
          <a:stretch>
            <a:fillRect/>
          </a:stretch>
        </p:blipFill>
        <p:spPr>
          <a:xfrm>
            <a:off x="0" y="1255"/>
            <a:ext cx="9144000" cy="5140990"/>
          </a:xfrm>
          <a:prstGeom prst="rect">
            <a:avLst/>
          </a:prstGeom>
          <a:noFill/>
          <a:ln>
            <a:noFill/>
          </a:ln>
        </p:spPr>
      </p:pic>
      <p:sp>
        <p:nvSpPr>
          <p:cNvPr id="116" name="Shape 116"/>
          <p:cNvSpPr txBox="1"/>
          <p:nvPr/>
        </p:nvSpPr>
        <p:spPr>
          <a:xfrm>
            <a:off x="4264275" y="1529850"/>
            <a:ext cx="4325700" cy="3156300"/>
          </a:xfrm>
          <a:prstGeom prst="rect">
            <a:avLst/>
          </a:prstGeom>
          <a:noFill/>
          <a:ln>
            <a:noFill/>
          </a:ln>
        </p:spPr>
        <p:txBody>
          <a:bodyPr lIns="91425" tIns="91425" rIns="91425" bIns="91425" anchor="t" anchorCtr="0">
            <a:noAutofit/>
          </a:bodyPr>
          <a:lstStyle/>
          <a:p>
            <a:pPr lvl="0">
              <a:spcBef>
                <a:spcPts val="0"/>
              </a:spcBef>
              <a:buNone/>
            </a:pPr>
            <a:endParaRPr/>
          </a:p>
        </p:txBody>
      </p:sp>
      <p:sp>
        <p:nvSpPr>
          <p:cNvPr id="117" name="Shape 117"/>
          <p:cNvSpPr txBox="1"/>
          <p:nvPr/>
        </p:nvSpPr>
        <p:spPr>
          <a:xfrm>
            <a:off x="4686300" y="1784850"/>
            <a:ext cx="4035600" cy="3042000"/>
          </a:xfrm>
          <a:prstGeom prst="rect">
            <a:avLst/>
          </a:prstGeom>
          <a:noFill/>
          <a:ln>
            <a:noFill/>
          </a:ln>
        </p:spPr>
        <p:txBody>
          <a:bodyPr lIns="91425" tIns="91425" rIns="91425" bIns="91425" anchor="t" anchorCtr="0">
            <a:noAutofit/>
          </a:bodyPr>
          <a:lstStyle/>
          <a:p>
            <a:pPr marL="457200" lvl="0" indent="-228600">
              <a:spcBef>
                <a:spcPts val="0"/>
              </a:spcBef>
              <a:buChar char="●"/>
            </a:pPr>
            <a:r>
              <a:rPr lang="en"/>
              <a:t>This screen varies from service to service. </a:t>
            </a:r>
          </a:p>
        </p:txBody>
      </p:sp>
      <p:sp>
        <p:nvSpPr>
          <p:cNvPr id="118" name="Shape 118"/>
          <p:cNvSpPr/>
          <p:nvPr/>
        </p:nvSpPr>
        <p:spPr>
          <a:xfrm>
            <a:off x="8887525" y="-72700"/>
            <a:ext cx="527100" cy="5379900"/>
          </a:xfrm>
          <a:prstGeom prst="rect">
            <a:avLst/>
          </a:prstGeom>
          <a:solidFill>
            <a:schemeClr val="lt1"/>
          </a:solidFill>
          <a:ln>
            <a:noFill/>
          </a:ln>
        </p:spPr>
        <p:txBody>
          <a:bodyPr lIns="91425" tIns="91425" rIns="91425" bIns="91425" anchor="ctr" anchorCtr="0">
            <a:noAutofit/>
          </a:bodyPr>
          <a:lstStyle/>
          <a:p>
            <a:pPr lvl="0">
              <a:spcBef>
                <a:spcPts val="0"/>
              </a:spcBef>
              <a:buNone/>
            </a:pPr>
            <a:endParaRPr/>
          </a:p>
        </p:txBody>
      </p:sp>
      <p:pic>
        <p:nvPicPr>
          <p:cNvPr id="2" name="IFTTT 9 Step3-TrigField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779"/>
    </mc:Choice>
    <mc:Fallback>
      <p:transition spd="slow" advTm="12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0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 objId="2"/>
        <p14:stopEvt time="12156" objId="2"/>
      </p14:showEvtLst>
    </p:ext>
  </p:extLst>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1783</Words>
  <Application>Microsoft Office PowerPoint</Application>
  <PresentationFormat>On-screen Show (16:9)</PresentationFormat>
  <Paragraphs>101</Paragraphs>
  <Slides>19</Slides>
  <Notes>19</Notes>
  <HiddenSlides>0</HiddenSlides>
  <MMClips>18</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19</vt:i4>
      </vt:variant>
    </vt:vector>
  </HeadingPairs>
  <TitlesOfParts>
    <vt:vector size="21" baseType="lpstr">
      <vt:lpstr>Arial</vt:lpstr>
      <vt:lpstr>simple-light-2</vt:lpstr>
      <vt:lpstr>IFTTT.com Overview &amp; Design Analysis</vt:lpstr>
      <vt:lpstr>Overview of IFTTT.com</vt:lpstr>
      <vt:lpstr>Glossary of Jargon</vt:lpstr>
      <vt:lpstr>PowerPoint Presentation</vt:lpstr>
      <vt:lpstr>IF Recipes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Recipe Browser</vt:lpstr>
      <vt:lpstr>Imagery</vt:lpstr>
      <vt:lpstr>Inspiration to take from IFTTT.com</vt:lpstr>
      <vt:lpstr>Warnings/Pitfalls - Things that worked for IFTTT but probably won’t for us</vt:lpstr>
      <vt:lpstr>Warnings/Pitfalls - Things that worked for IFTTT but probably won’t for us (continued)</vt:lpstr>
      <vt:lpstr>End of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IFTTT.com Overview &amp; Design Analysis</dc:title>
  <dc:creator>Caleb</dc:creator>
  <cp:lastModifiedBy>Caleb</cp:lastModifiedBy>
  <cp:revision>5</cp:revision>
  <dcterms:modified xsi:type="dcterms:W3CDTF">2016-06-22T21:09:45Z</dcterms:modified>
</cp:coreProperties>
</file>